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82" r:id="rId2"/>
    <p:sldId id="277" r:id="rId3"/>
    <p:sldId id="279" r:id="rId4"/>
    <p:sldId id="296" r:id="rId5"/>
    <p:sldId id="287" r:id="rId6"/>
    <p:sldId id="280" r:id="rId7"/>
    <p:sldId id="281" r:id="rId8"/>
    <p:sldId id="264" r:id="rId9"/>
    <p:sldId id="291" r:id="rId10"/>
    <p:sldId id="284" r:id="rId11"/>
    <p:sldId id="288" r:id="rId12"/>
    <p:sldId id="283" r:id="rId13"/>
    <p:sldId id="289" r:id="rId14"/>
    <p:sldId id="256" r:id="rId15"/>
    <p:sldId id="285" r:id="rId16"/>
    <p:sldId id="297" r:id="rId17"/>
    <p:sldId id="290" r:id="rId18"/>
    <p:sldId id="292" r:id="rId19"/>
    <p:sldId id="293" r:id="rId20"/>
    <p:sldId id="294" r:id="rId21"/>
    <p:sldId id="29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AA60"/>
    <a:srgbClr val="C5784A"/>
    <a:srgbClr val="2D2F45"/>
    <a:srgbClr val="D19C56"/>
    <a:srgbClr val="4472C4"/>
    <a:srgbClr val="FF9999"/>
    <a:srgbClr val="CCCCFF"/>
    <a:srgbClr val="FF9900"/>
    <a:srgbClr val="EC8080"/>
    <a:srgbClr val="FFE8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D67F0-C1BA-42B0-9914-EC6EF98F6258}" v="27" dt="2023-12-14T21:58:29.9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96"/>
    <p:restoredTop sz="88179" autoAdjust="0"/>
  </p:normalViewPr>
  <p:slideViewPr>
    <p:cSldViewPr snapToGrid="0">
      <p:cViewPr varScale="1">
        <p:scale>
          <a:sx n="86" d="100"/>
          <a:sy n="86" d="100"/>
        </p:scale>
        <p:origin x="228"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C5EA35-C468-C341-B20C-4B2C1309E167}" type="datetimeFigureOut">
              <a:rPr lang="en-US" smtClean="0"/>
              <a:t>1/25/2024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B80F1-D0AF-A94B-8682-D4D30CB738DA}" type="slidenum">
              <a:rPr lang="en-US" smtClean="0"/>
              <a:t>‹#›</a:t>
            </a:fld>
            <a:endParaRPr lang="en-US"/>
          </a:p>
        </p:txBody>
      </p:sp>
    </p:spTree>
    <p:extLst>
      <p:ext uri="{BB962C8B-B14F-4D97-AF65-F5344CB8AC3E}">
        <p14:creationId xmlns:p14="http://schemas.microsoft.com/office/powerpoint/2010/main" val="178080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a:t>
            </a:fld>
            <a:endParaRPr lang="en-US"/>
          </a:p>
        </p:txBody>
      </p:sp>
    </p:spTree>
    <p:extLst>
      <p:ext uri="{BB962C8B-B14F-4D97-AF65-F5344CB8AC3E}">
        <p14:creationId xmlns:p14="http://schemas.microsoft.com/office/powerpoint/2010/main" val="2012478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10</a:t>
            </a:fld>
            <a:endParaRPr lang="en-US"/>
          </a:p>
        </p:txBody>
      </p:sp>
    </p:spTree>
    <p:extLst>
      <p:ext uri="{BB962C8B-B14F-4D97-AF65-F5344CB8AC3E}">
        <p14:creationId xmlns:p14="http://schemas.microsoft.com/office/powerpoint/2010/main" val="1984291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12</a:t>
            </a:fld>
            <a:endParaRPr lang="en-US"/>
          </a:p>
        </p:txBody>
      </p:sp>
    </p:spTree>
    <p:extLst>
      <p:ext uri="{BB962C8B-B14F-4D97-AF65-F5344CB8AC3E}">
        <p14:creationId xmlns:p14="http://schemas.microsoft.com/office/powerpoint/2010/main" val="8789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13</a:t>
            </a:fld>
            <a:endParaRPr lang="en-US"/>
          </a:p>
        </p:txBody>
      </p:sp>
    </p:spTree>
    <p:extLst>
      <p:ext uri="{BB962C8B-B14F-4D97-AF65-F5344CB8AC3E}">
        <p14:creationId xmlns:p14="http://schemas.microsoft.com/office/powerpoint/2010/main" val="3408180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14</a:t>
            </a:fld>
            <a:endParaRPr lang="en-US"/>
          </a:p>
        </p:txBody>
      </p:sp>
    </p:spTree>
    <p:extLst>
      <p:ext uri="{BB962C8B-B14F-4D97-AF65-F5344CB8AC3E}">
        <p14:creationId xmlns:p14="http://schemas.microsoft.com/office/powerpoint/2010/main" val="1404445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15</a:t>
            </a:fld>
            <a:endParaRPr lang="en-US"/>
          </a:p>
        </p:txBody>
      </p:sp>
    </p:spTree>
    <p:extLst>
      <p:ext uri="{BB962C8B-B14F-4D97-AF65-F5344CB8AC3E}">
        <p14:creationId xmlns:p14="http://schemas.microsoft.com/office/powerpoint/2010/main" val="2913478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16</a:t>
            </a:fld>
            <a:endParaRPr lang="en-US"/>
          </a:p>
        </p:txBody>
      </p:sp>
    </p:spTree>
    <p:extLst>
      <p:ext uri="{BB962C8B-B14F-4D97-AF65-F5344CB8AC3E}">
        <p14:creationId xmlns:p14="http://schemas.microsoft.com/office/powerpoint/2010/main" val="1452710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17</a:t>
            </a:fld>
            <a:endParaRPr lang="en-US"/>
          </a:p>
        </p:txBody>
      </p:sp>
    </p:spTree>
    <p:extLst>
      <p:ext uri="{BB962C8B-B14F-4D97-AF65-F5344CB8AC3E}">
        <p14:creationId xmlns:p14="http://schemas.microsoft.com/office/powerpoint/2010/main" val="2044280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18</a:t>
            </a:fld>
            <a:endParaRPr lang="en-US"/>
          </a:p>
        </p:txBody>
      </p:sp>
    </p:spTree>
    <p:extLst>
      <p:ext uri="{BB962C8B-B14F-4D97-AF65-F5344CB8AC3E}">
        <p14:creationId xmlns:p14="http://schemas.microsoft.com/office/powerpoint/2010/main" val="40258286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19</a:t>
            </a:fld>
            <a:endParaRPr lang="en-US"/>
          </a:p>
        </p:txBody>
      </p:sp>
    </p:spTree>
    <p:extLst>
      <p:ext uri="{BB962C8B-B14F-4D97-AF65-F5344CB8AC3E}">
        <p14:creationId xmlns:p14="http://schemas.microsoft.com/office/powerpoint/2010/main" val="2282555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20</a:t>
            </a:fld>
            <a:endParaRPr lang="en-US"/>
          </a:p>
        </p:txBody>
      </p:sp>
    </p:spTree>
    <p:extLst>
      <p:ext uri="{BB962C8B-B14F-4D97-AF65-F5344CB8AC3E}">
        <p14:creationId xmlns:p14="http://schemas.microsoft.com/office/powerpoint/2010/main" val="4266517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2</a:t>
            </a:fld>
            <a:endParaRPr lang="en-US"/>
          </a:p>
        </p:txBody>
      </p:sp>
    </p:spTree>
    <p:extLst>
      <p:ext uri="{BB962C8B-B14F-4D97-AF65-F5344CB8AC3E}">
        <p14:creationId xmlns:p14="http://schemas.microsoft.com/office/powerpoint/2010/main" val="281517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21</a:t>
            </a:fld>
            <a:endParaRPr lang="en-US"/>
          </a:p>
        </p:txBody>
      </p:sp>
    </p:spTree>
    <p:extLst>
      <p:ext uri="{BB962C8B-B14F-4D97-AF65-F5344CB8AC3E}">
        <p14:creationId xmlns:p14="http://schemas.microsoft.com/office/powerpoint/2010/main" val="800313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3</a:t>
            </a:fld>
            <a:endParaRPr lang="en-US"/>
          </a:p>
        </p:txBody>
      </p:sp>
    </p:spTree>
    <p:extLst>
      <p:ext uri="{BB962C8B-B14F-4D97-AF65-F5344CB8AC3E}">
        <p14:creationId xmlns:p14="http://schemas.microsoft.com/office/powerpoint/2010/main" val="365667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4</a:t>
            </a:fld>
            <a:endParaRPr lang="en-US"/>
          </a:p>
        </p:txBody>
      </p:sp>
    </p:spTree>
    <p:extLst>
      <p:ext uri="{BB962C8B-B14F-4D97-AF65-F5344CB8AC3E}">
        <p14:creationId xmlns:p14="http://schemas.microsoft.com/office/powerpoint/2010/main" val="217668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5</a:t>
            </a:fld>
            <a:endParaRPr lang="en-US"/>
          </a:p>
        </p:txBody>
      </p:sp>
    </p:spTree>
    <p:extLst>
      <p:ext uri="{BB962C8B-B14F-4D97-AF65-F5344CB8AC3E}">
        <p14:creationId xmlns:p14="http://schemas.microsoft.com/office/powerpoint/2010/main" val="149117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6</a:t>
            </a:fld>
            <a:endParaRPr lang="en-US"/>
          </a:p>
        </p:txBody>
      </p:sp>
    </p:spTree>
    <p:extLst>
      <p:ext uri="{BB962C8B-B14F-4D97-AF65-F5344CB8AC3E}">
        <p14:creationId xmlns:p14="http://schemas.microsoft.com/office/powerpoint/2010/main" val="1285733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B80F1-D0AF-A94B-8682-D4D30CB738DA}" type="slidenum">
              <a:rPr lang="en-US" smtClean="0"/>
              <a:t>7</a:t>
            </a:fld>
            <a:endParaRPr lang="en-US"/>
          </a:p>
        </p:txBody>
      </p:sp>
    </p:spTree>
    <p:extLst>
      <p:ext uri="{BB962C8B-B14F-4D97-AF65-F5344CB8AC3E}">
        <p14:creationId xmlns:p14="http://schemas.microsoft.com/office/powerpoint/2010/main" val="2034093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1EC45-655A-48E2-9335-B6F952D1DFFC}" type="slidenum">
              <a:rPr lang="en-US" smtClean="0"/>
              <a:t>8</a:t>
            </a:fld>
            <a:endParaRPr lang="en-US"/>
          </a:p>
        </p:txBody>
      </p:sp>
    </p:spTree>
    <p:extLst>
      <p:ext uri="{BB962C8B-B14F-4D97-AF65-F5344CB8AC3E}">
        <p14:creationId xmlns:p14="http://schemas.microsoft.com/office/powerpoint/2010/main" val="3611866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01EC45-655A-48E2-9335-B6F952D1DFFC}" type="slidenum">
              <a:rPr lang="en-US" smtClean="0"/>
              <a:t>9</a:t>
            </a:fld>
            <a:endParaRPr lang="en-US"/>
          </a:p>
        </p:txBody>
      </p:sp>
    </p:spTree>
    <p:extLst>
      <p:ext uri="{BB962C8B-B14F-4D97-AF65-F5344CB8AC3E}">
        <p14:creationId xmlns:p14="http://schemas.microsoft.com/office/powerpoint/2010/main" val="71897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CBDFB-9B0E-0CE5-B670-C33E5A8E27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992938-A27E-004F-0512-92196188D1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82C5A8-510F-7CEE-B9C4-80CFE20D1C18}"/>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5" name="Footer Placeholder 4">
            <a:extLst>
              <a:ext uri="{FF2B5EF4-FFF2-40B4-BE49-F238E27FC236}">
                <a16:creationId xmlns:a16="http://schemas.microsoft.com/office/drawing/2014/main" id="{88B94082-8A0A-9448-054C-D011FD1B8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2E195D-5E61-F496-4AB3-AEA79E9867C0}"/>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45244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F8FCA-01C4-AEC5-73BD-4C62085C12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B1DAB-D6E6-AC20-17BB-201449639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CEC28-D112-0E1E-E010-8073F6B8FD62}"/>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5" name="Footer Placeholder 4">
            <a:extLst>
              <a:ext uri="{FF2B5EF4-FFF2-40B4-BE49-F238E27FC236}">
                <a16:creationId xmlns:a16="http://schemas.microsoft.com/office/drawing/2014/main" id="{F3738844-97D2-616D-E701-48752B377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32AEB-F71D-C628-664E-15473F8A32F2}"/>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23864135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EA5F0-E00F-BD55-3680-B64A7791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ABFDA9-B64B-2AFD-DD32-7203956C64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91AE7-9F7A-4D8B-D938-8197917AC355}"/>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5" name="Footer Placeholder 4">
            <a:extLst>
              <a:ext uri="{FF2B5EF4-FFF2-40B4-BE49-F238E27FC236}">
                <a16:creationId xmlns:a16="http://schemas.microsoft.com/office/drawing/2014/main" id="{73110EE9-7B61-CFBC-F663-7A596B8025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4AC99-2ECF-C706-CCAE-4624D25D8965}"/>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242938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61E715EB-A1C5-43B9-BE5C-693616B7BC33}" type="datetimeFigureOut">
              <a:rPr lang="en-US" smtClean="0"/>
              <a:pPr/>
              <a:t>1/25/2024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7551D81F-4482-42CC-B2ED-BA649EBAEC1E}" type="slidenum">
              <a:rPr lang="en-US" smtClean="0"/>
              <a:pPr/>
              <a:t>‹#›</a:t>
            </a:fld>
            <a:endParaRPr lang="en-US"/>
          </a:p>
        </p:txBody>
      </p:sp>
    </p:spTree>
    <p:extLst>
      <p:ext uri="{BB962C8B-B14F-4D97-AF65-F5344CB8AC3E}">
        <p14:creationId xmlns:p14="http://schemas.microsoft.com/office/powerpoint/2010/main" val="361779168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3312-F9B6-6D75-5DC7-F7B73A17B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A89ED2-84B2-660B-451F-32BCA9A27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0EFB26-1C00-3B1C-2AFE-6453C70BEA00}"/>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5" name="Footer Placeholder 4">
            <a:extLst>
              <a:ext uri="{FF2B5EF4-FFF2-40B4-BE49-F238E27FC236}">
                <a16:creationId xmlns:a16="http://schemas.microsoft.com/office/drawing/2014/main" id="{4C5DF555-5CD7-5A06-D811-30AF58B4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98257-C2B6-5EE0-1735-82D756D577D3}"/>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3103740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DAB50-20BE-A522-9B7A-AF00B2F833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5E5AC0-AEDA-C781-54FC-54FBA810D7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3CC932-7514-865F-B91F-8BCB0F1DA55C}"/>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5" name="Footer Placeholder 4">
            <a:extLst>
              <a:ext uri="{FF2B5EF4-FFF2-40B4-BE49-F238E27FC236}">
                <a16:creationId xmlns:a16="http://schemas.microsoft.com/office/drawing/2014/main" id="{B699D1C5-86DF-812B-066A-2D0873377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62B56-5C85-0C8E-28B9-95FCCF1E489A}"/>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2704941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7A9D6-8125-26EB-C4D1-8ADF2A7948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C6830F-18EC-805F-ACDE-B67F735D82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D61207-132A-8273-2463-08D2B492F0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B28EC3-0E34-01E4-0C11-86EBC87D400A}"/>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6" name="Footer Placeholder 5">
            <a:extLst>
              <a:ext uri="{FF2B5EF4-FFF2-40B4-BE49-F238E27FC236}">
                <a16:creationId xmlns:a16="http://schemas.microsoft.com/office/drawing/2014/main" id="{A7CF406F-958F-BAB0-73F0-2027BDD97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4197D-F56A-F093-A398-3769708C3449}"/>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242161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F62F-E199-0F51-8D8A-3F68D1993C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FAE1F9-747E-5150-8FDC-17318A312F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C60E9-D9E0-D4EE-6698-9ED2B4C54C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74855D-1E6D-82DF-6FBC-DB6D481758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5CBC1C-CF07-F82D-3B89-E6BE6C5FAB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92502-4EA7-4A0D-8248-0D28D95666C8}"/>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8" name="Footer Placeholder 7">
            <a:extLst>
              <a:ext uri="{FF2B5EF4-FFF2-40B4-BE49-F238E27FC236}">
                <a16:creationId xmlns:a16="http://schemas.microsoft.com/office/drawing/2014/main" id="{71739CA4-AB57-1DA4-D41B-E23E74BBDC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A205FF-FD2A-BB7D-EC90-70C1D2F37E68}"/>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421150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F4DF-C4D5-A6DB-5487-892C7A8532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3AC09E-4BB5-C6A7-B902-038C5CAB8F5A}"/>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4" name="Footer Placeholder 3">
            <a:extLst>
              <a:ext uri="{FF2B5EF4-FFF2-40B4-BE49-F238E27FC236}">
                <a16:creationId xmlns:a16="http://schemas.microsoft.com/office/drawing/2014/main" id="{21585E22-6454-EC75-99EA-0CCBFFA266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5B74D-79C1-82D8-D2F1-B2830DB2474F}"/>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352814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59367-AD10-D941-30F3-FA8D0A74010F}"/>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3" name="Footer Placeholder 2">
            <a:extLst>
              <a:ext uri="{FF2B5EF4-FFF2-40B4-BE49-F238E27FC236}">
                <a16:creationId xmlns:a16="http://schemas.microsoft.com/office/drawing/2014/main" id="{E8E8CC74-F1A1-00A5-C662-4B5A83830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84041E-7913-FCFF-7F8C-FD991E34D64C}"/>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2660241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D335E-0662-D2CD-ED95-3B626F5EF2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1B7ACC-1FF7-5671-0C3F-B3E357C13D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823DA9-6066-989F-41CE-79F7A7438A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3A6D4-F522-0748-AAB4-D963F2011963}"/>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6" name="Footer Placeholder 5">
            <a:extLst>
              <a:ext uri="{FF2B5EF4-FFF2-40B4-BE49-F238E27FC236}">
                <a16:creationId xmlns:a16="http://schemas.microsoft.com/office/drawing/2014/main" id="{335FA96C-2064-B42E-CEE4-C37661CA0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60CFD-A6FB-865F-E169-1734A12448EB}"/>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3161076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02B76-1CD7-5309-80FC-BACD1BAFDA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4DC93B-EDEE-5CC8-4F2E-9C12BD5E45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AFD538-C793-2038-1A72-CD83C4D2F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B5849-B7F2-6A76-27A1-DB4962BBB5BA}"/>
              </a:ext>
            </a:extLst>
          </p:cNvPr>
          <p:cNvSpPr>
            <a:spLocks noGrp="1"/>
          </p:cNvSpPr>
          <p:nvPr>
            <p:ph type="dt" sz="half" idx="10"/>
          </p:nvPr>
        </p:nvSpPr>
        <p:spPr/>
        <p:txBody>
          <a:bodyPr/>
          <a:lstStyle/>
          <a:p>
            <a:fld id="{DF171453-7F17-6B4E-8612-859FAA0B7CF6}" type="datetimeFigureOut">
              <a:rPr lang="en-US" smtClean="0"/>
              <a:t>1/25/2024</a:t>
            </a:fld>
            <a:endParaRPr lang="en-US"/>
          </a:p>
        </p:txBody>
      </p:sp>
      <p:sp>
        <p:nvSpPr>
          <p:cNvPr id="6" name="Footer Placeholder 5">
            <a:extLst>
              <a:ext uri="{FF2B5EF4-FFF2-40B4-BE49-F238E27FC236}">
                <a16:creationId xmlns:a16="http://schemas.microsoft.com/office/drawing/2014/main" id="{A1D95820-6AE8-CC44-AF80-071444ACC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82F5F-EDEC-39D1-4F50-2669A8781E79}"/>
              </a:ext>
            </a:extLst>
          </p:cNvPr>
          <p:cNvSpPr>
            <a:spLocks noGrp="1"/>
          </p:cNvSpPr>
          <p:nvPr>
            <p:ph type="sldNum" sz="quarter" idx="12"/>
          </p:nvPr>
        </p:nvSpPr>
        <p:spPr/>
        <p:txBody>
          <a:bodyPr/>
          <a:lstStyle/>
          <a:p>
            <a:fld id="{FC0805F1-C77D-C04F-AF84-D177E091ED60}" type="slidenum">
              <a:rPr lang="en-US" smtClean="0"/>
              <a:t>‹#›</a:t>
            </a:fld>
            <a:endParaRPr lang="en-US"/>
          </a:p>
        </p:txBody>
      </p:sp>
    </p:spTree>
    <p:extLst>
      <p:ext uri="{BB962C8B-B14F-4D97-AF65-F5344CB8AC3E}">
        <p14:creationId xmlns:p14="http://schemas.microsoft.com/office/powerpoint/2010/main" val="87454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A0992-4575-B53A-2B7C-DFDC0FDBF9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CBDD40-9101-CBB1-CFC4-96F9356850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FE33D-7FF2-3AE2-1D9B-2FCC43D397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71453-7F17-6B4E-8612-859FAA0B7CF6}" type="datetimeFigureOut">
              <a:rPr lang="en-US" smtClean="0"/>
              <a:t>1/25/2024</a:t>
            </a:fld>
            <a:endParaRPr lang="en-US"/>
          </a:p>
        </p:txBody>
      </p:sp>
      <p:sp>
        <p:nvSpPr>
          <p:cNvPr id="5" name="Footer Placeholder 4">
            <a:extLst>
              <a:ext uri="{FF2B5EF4-FFF2-40B4-BE49-F238E27FC236}">
                <a16:creationId xmlns:a16="http://schemas.microsoft.com/office/drawing/2014/main" id="{6FBFC72B-B69B-E561-096D-9A048B1FF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828601-B6B4-5560-B1AE-3697D7D547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805F1-C77D-C04F-AF84-D177E091ED60}" type="slidenum">
              <a:rPr lang="en-US" smtClean="0"/>
              <a:t>‹#›</a:t>
            </a:fld>
            <a:endParaRPr lang="en-US"/>
          </a:p>
        </p:txBody>
      </p:sp>
    </p:spTree>
    <p:extLst>
      <p:ext uri="{BB962C8B-B14F-4D97-AF65-F5344CB8AC3E}">
        <p14:creationId xmlns:p14="http://schemas.microsoft.com/office/powerpoint/2010/main" val="61098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on a blanket on a beach&#10;&#10;Description automatically generated">
            <a:extLst>
              <a:ext uri="{FF2B5EF4-FFF2-40B4-BE49-F238E27FC236}">
                <a16:creationId xmlns:a16="http://schemas.microsoft.com/office/drawing/2014/main" id="{543B7833-CA25-8456-0EC3-39F84513AF4A}"/>
              </a:ext>
            </a:extLst>
          </p:cNvPr>
          <p:cNvPicPr>
            <a:picLocks noChangeAspect="1"/>
          </p:cNvPicPr>
          <p:nvPr/>
        </p:nvPicPr>
        <p:blipFill>
          <a:blip r:embed="rId3"/>
          <a:stretch>
            <a:fillRect/>
          </a:stretch>
        </p:blipFill>
        <p:spPr>
          <a:xfrm>
            <a:off x="1901317" y="-1"/>
            <a:ext cx="10290683" cy="6858000"/>
          </a:xfrm>
          <a:prstGeom prst="rect">
            <a:avLst/>
          </a:prstGeom>
        </p:spPr>
      </p:pic>
      <p:sp>
        <p:nvSpPr>
          <p:cNvPr id="6" name="Rectangle 5">
            <a:extLst>
              <a:ext uri="{FF2B5EF4-FFF2-40B4-BE49-F238E27FC236}">
                <a16:creationId xmlns:a16="http://schemas.microsoft.com/office/drawing/2014/main" id="{6DDC43A1-9767-0073-D307-4ED7EECE005D}"/>
              </a:ext>
            </a:extLst>
          </p:cNvPr>
          <p:cNvSpPr/>
          <p:nvPr/>
        </p:nvSpPr>
        <p:spPr>
          <a:xfrm>
            <a:off x="0" y="1"/>
            <a:ext cx="5459895" cy="6858000"/>
          </a:xfrm>
          <a:custGeom>
            <a:avLst/>
            <a:gdLst>
              <a:gd name="connsiteX0" fmla="*/ 0 w 5459895"/>
              <a:gd name="connsiteY0" fmla="*/ 0 h 6858000"/>
              <a:gd name="connsiteX1" fmla="*/ 5459895 w 5459895"/>
              <a:gd name="connsiteY1" fmla="*/ 0 h 6858000"/>
              <a:gd name="connsiteX2" fmla="*/ 5459895 w 5459895"/>
              <a:gd name="connsiteY2" fmla="*/ 6858000 h 6858000"/>
              <a:gd name="connsiteX3" fmla="*/ 0 w 5459895"/>
              <a:gd name="connsiteY3" fmla="*/ 6858000 h 6858000"/>
              <a:gd name="connsiteX4" fmla="*/ 0 w 5459895"/>
              <a:gd name="connsiteY4" fmla="*/ 0 h 6858000"/>
              <a:gd name="connsiteX0" fmla="*/ 0 w 5459895"/>
              <a:gd name="connsiteY0" fmla="*/ 0 h 6858000"/>
              <a:gd name="connsiteX1" fmla="*/ 5459895 w 5459895"/>
              <a:gd name="connsiteY1" fmla="*/ 0 h 6858000"/>
              <a:gd name="connsiteX2" fmla="*/ 92765 w 5459895"/>
              <a:gd name="connsiteY2" fmla="*/ 344556 h 6858000"/>
              <a:gd name="connsiteX3" fmla="*/ 5459895 w 5459895"/>
              <a:gd name="connsiteY3" fmla="*/ 6858000 h 6858000"/>
              <a:gd name="connsiteX4" fmla="*/ 0 w 5459895"/>
              <a:gd name="connsiteY4" fmla="*/ 6858000 h 6858000"/>
              <a:gd name="connsiteX5" fmla="*/ 0 w 5459895"/>
              <a:gd name="connsiteY5" fmla="*/ 0 h 6858000"/>
              <a:gd name="connsiteX0" fmla="*/ 0 w 5459895"/>
              <a:gd name="connsiteY0" fmla="*/ 0 h 6858000"/>
              <a:gd name="connsiteX1" fmla="*/ 5459895 w 5459895"/>
              <a:gd name="connsiteY1" fmla="*/ 0 h 6858000"/>
              <a:gd name="connsiteX2" fmla="*/ 3193774 w 5459895"/>
              <a:gd name="connsiteY2" fmla="*/ 1749286 h 6858000"/>
              <a:gd name="connsiteX3" fmla="*/ 5459895 w 5459895"/>
              <a:gd name="connsiteY3" fmla="*/ 6858000 h 6858000"/>
              <a:gd name="connsiteX4" fmla="*/ 0 w 5459895"/>
              <a:gd name="connsiteY4" fmla="*/ 6858000 h 6858000"/>
              <a:gd name="connsiteX5" fmla="*/ 0 w 5459895"/>
              <a:gd name="connsiteY5" fmla="*/ 0 h 6858000"/>
              <a:gd name="connsiteX0" fmla="*/ 0 w 5459895"/>
              <a:gd name="connsiteY0" fmla="*/ 0 h 6858000"/>
              <a:gd name="connsiteX1" fmla="*/ 5459895 w 5459895"/>
              <a:gd name="connsiteY1" fmla="*/ 0 h 6858000"/>
              <a:gd name="connsiteX2" fmla="*/ 4227443 w 5459895"/>
              <a:gd name="connsiteY2" fmla="*/ 3922643 h 6858000"/>
              <a:gd name="connsiteX3" fmla="*/ 5459895 w 5459895"/>
              <a:gd name="connsiteY3" fmla="*/ 6858000 h 6858000"/>
              <a:gd name="connsiteX4" fmla="*/ 0 w 5459895"/>
              <a:gd name="connsiteY4" fmla="*/ 6858000 h 6858000"/>
              <a:gd name="connsiteX5" fmla="*/ 0 w 5459895"/>
              <a:gd name="connsiteY5" fmla="*/ 0 h 6858000"/>
              <a:gd name="connsiteX0" fmla="*/ 0 w 5459895"/>
              <a:gd name="connsiteY0" fmla="*/ 0 h 6858000"/>
              <a:gd name="connsiteX1" fmla="*/ 5459895 w 5459895"/>
              <a:gd name="connsiteY1" fmla="*/ 0 h 6858000"/>
              <a:gd name="connsiteX2" fmla="*/ 3670852 w 5459895"/>
              <a:gd name="connsiteY2" fmla="*/ 3578086 h 6858000"/>
              <a:gd name="connsiteX3" fmla="*/ 5459895 w 5459895"/>
              <a:gd name="connsiteY3" fmla="*/ 6858000 h 6858000"/>
              <a:gd name="connsiteX4" fmla="*/ 0 w 5459895"/>
              <a:gd name="connsiteY4" fmla="*/ 6858000 h 6858000"/>
              <a:gd name="connsiteX5" fmla="*/ 0 w 5459895"/>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9895" h="6858000">
                <a:moveTo>
                  <a:pt x="0" y="0"/>
                </a:moveTo>
                <a:lnTo>
                  <a:pt x="5459895" y="0"/>
                </a:lnTo>
                <a:cubicBezTo>
                  <a:pt x="5455478" y="596347"/>
                  <a:pt x="3675269" y="2981739"/>
                  <a:pt x="3670852" y="3578086"/>
                </a:cubicBezTo>
                <a:lnTo>
                  <a:pt x="5459895" y="6858000"/>
                </a:lnTo>
                <a:lnTo>
                  <a:pt x="0" y="6858000"/>
                </a:lnTo>
                <a:lnTo>
                  <a:pt x="0" y="0"/>
                </a:lnTo>
                <a:close/>
              </a:path>
            </a:pathLst>
          </a:custGeom>
          <a:solidFill>
            <a:srgbClr val="BBAE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oogle Shape;23;p13">
            <a:extLst>
              <a:ext uri="{FF2B5EF4-FFF2-40B4-BE49-F238E27FC236}">
                <a16:creationId xmlns:a16="http://schemas.microsoft.com/office/drawing/2014/main" id="{AC6CBF3E-5722-BDD3-29F6-5924D962A2CE}"/>
              </a:ext>
            </a:extLst>
          </p:cNvPr>
          <p:cNvPicPr preferRelativeResize="0"/>
          <p:nvPr/>
        </p:nvPicPr>
        <p:blipFill rotWithShape="1">
          <a:blip r:embed="rId4">
            <a:alphaModFix/>
          </a:blip>
          <a:srcRect l="3803" r="3422"/>
          <a:stretch/>
        </p:blipFill>
        <p:spPr>
          <a:xfrm>
            <a:off x="479746" y="1028019"/>
            <a:ext cx="3177854" cy="1251356"/>
          </a:xfrm>
          <a:prstGeom prst="rect">
            <a:avLst/>
          </a:prstGeom>
          <a:noFill/>
          <a:ln>
            <a:noFill/>
          </a:ln>
        </p:spPr>
      </p:pic>
      <p:sp>
        <p:nvSpPr>
          <p:cNvPr id="11" name="TextBox 10">
            <a:extLst>
              <a:ext uri="{FF2B5EF4-FFF2-40B4-BE49-F238E27FC236}">
                <a16:creationId xmlns:a16="http://schemas.microsoft.com/office/drawing/2014/main" id="{FC63F0F0-289D-4815-B4E9-9D17516DD2FB}"/>
              </a:ext>
            </a:extLst>
          </p:cNvPr>
          <p:cNvSpPr txBox="1"/>
          <p:nvPr/>
        </p:nvSpPr>
        <p:spPr>
          <a:xfrm>
            <a:off x="326012" y="5003689"/>
            <a:ext cx="3776870" cy="954107"/>
          </a:xfrm>
          <a:prstGeom prst="rect">
            <a:avLst/>
          </a:prstGeom>
          <a:noFill/>
        </p:spPr>
        <p:txBody>
          <a:bodyPr wrap="square" rtlCol="0">
            <a:spAutoFit/>
          </a:bodyPr>
          <a:lstStyle/>
          <a:p>
            <a:pPr algn="ctr"/>
            <a:r>
              <a:rPr lang="en-US" sz="3200" b="1" dirty="0">
                <a:latin typeface="Franklin Gothic Medium" panose="020B0603020102020204" pitchFamily="34" charset="0"/>
                <a:ea typeface="Segoe UI Black" panose="020B0A02040204020203" pitchFamily="34" charset="0"/>
                <a:cs typeface="Kartika" panose="020B0502040204020203" pitchFamily="18" charset="0"/>
              </a:rPr>
              <a:t>ANNUAL REPORT</a:t>
            </a:r>
          </a:p>
          <a:p>
            <a:pPr algn="ctr"/>
            <a:r>
              <a:rPr lang="en-US" sz="2400" dirty="0">
                <a:latin typeface="Franklin Gothic Medium" panose="020B0603020102020204" pitchFamily="34" charset="0"/>
              </a:rPr>
              <a:t>2022-2023</a:t>
            </a:r>
          </a:p>
        </p:txBody>
      </p:sp>
    </p:spTree>
    <p:extLst>
      <p:ext uri="{BB962C8B-B14F-4D97-AF65-F5344CB8AC3E}">
        <p14:creationId xmlns:p14="http://schemas.microsoft.com/office/powerpoint/2010/main" val="394050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829929-E93A-442D-AF3C-31579A2BD29B}"/>
              </a:ext>
            </a:extLst>
          </p:cNvPr>
          <p:cNvSpPr/>
          <p:nvPr/>
        </p:nvSpPr>
        <p:spPr>
          <a:xfrm>
            <a:off x="0" y="0"/>
            <a:ext cx="12192000" cy="685800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posing for a photo&#10;&#10;Description automatically generated">
            <a:extLst>
              <a:ext uri="{FF2B5EF4-FFF2-40B4-BE49-F238E27FC236}">
                <a16:creationId xmlns:a16="http://schemas.microsoft.com/office/drawing/2014/main" id="{72DF031E-3A2E-7914-BDDB-EA996183FFB5}"/>
              </a:ext>
            </a:extLst>
          </p:cNvPr>
          <p:cNvPicPr>
            <a:picLocks noChangeAspect="1"/>
          </p:cNvPicPr>
          <p:nvPr/>
        </p:nvPicPr>
        <p:blipFill>
          <a:blip r:embed="rId3"/>
          <a:stretch>
            <a:fillRect/>
          </a:stretch>
        </p:blipFill>
        <p:spPr>
          <a:xfrm>
            <a:off x="760635" y="3966038"/>
            <a:ext cx="3376247" cy="2531397"/>
          </a:xfrm>
          <a:custGeom>
            <a:avLst/>
            <a:gdLst>
              <a:gd name="connsiteX0" fmla="*/ 0 w 3376247"/>
              <a:gd name="connsiteY0" fmla="*/ 0 h 2531397"/>
              <a:gd name="connsiteX1" fmla="*/ 641487 w 3376247"/>
              <a:gd name="connsiteY1" fmla="*/ 0 h 2531397"/>
              <a:gd name="connsiteX2" fmla="*/ 1282974 w 3376247"/>
              <a:gd name="connsiteY2" fmla="*/ 0 h 2531397"/>
              <a:gd name="connsiteX3" fmla="*/ 1924461 w 3376247"/>
              <a:gd name="connsiteY3" fmla="*/ 0 h 2531397"/>
              <a:gd name="connsiteX4" fmla="*/ 2667235 w 3376247"/>
              <a:gd name="connsiteY4" fmla="*/ 0 h 2531397"/>
              <a:gd name="connsiteX5" fmla="*/ 3376247 w 3376247"/>
              <a:gd name="connsiteY5" fmla="*/ 0 h 2531397"/>
              <a:gd name="connsiteX6" fmla="*/ 3376247 w 3376247"/>
              <a:gd name="connsiteY6" fmla="*/ 556907 h 2531397"/>
              <a:gd name="connsiteX7" fmla="*/ 3376247 w 3376247"/>
              <a:gd name="connsiteY7" fmla="*/ 1139129 h 2531397"/>
              <a:gd name="connsiteX8" fmla="*/ 3376247 w 3376247"/>
              <a:gd name="connsiteY8" fmla="*/ 1746664 h 2531397"/>
              <a:gd name="connsiteX9" fmla="*/ 3376247 w 3376247"/>
              <a:gd name="connsiteY9" fmla="*/ 2531397 h 2531397"/>
              <a:gd name="connsiteX10" fmla="*/ 2802285 w 3376247"/>
              <a:gd name="connsiteY10" fmla="*/ 2531397 h 2531397"/>
              <a:gd name="connsiteX11" fmla="*/ 2194561 w 3376247"/>
              <a:gd name="connsiteY11" fmla="*/ 2531397 h 2531397"/>
              <a:gd name="connsiteX12" fmla="*/ 1451786 w 3376247"/>
              <a:gd name="connsiteY12" fmla="*/ 2531397 h 2531397"/>
              <a:gd name="connsiteX13" fmla="*/ 742774 w 3376247"/>
              <a:gd name="connsiteY13" fmla="*/ 2531397 h 2531397"/>
              <a:gd name="connsiteX14" fmla="*/ 0 w 3376247"/>
              <a:gd name="connsiteY14" fmla="*/ 2531397 h 2531397"/>
              <a:gd name="connsiteX15" fmla="*/ 0 w 3376247"/>
              <a:gd name="connsiteY15" fmla="*/ 1923862 h 2531397"/>
              <a:gd name="connsiteX16" fmla="*/ 0 w 3376247"/>
              <a:gd name="connsiteY16" fmla="*/ 1240385 h 2531397"/>
              <a:gd name="connsiteX17" fmla="*/ 0 w 3376247"/>
              <a:gd name="connsiteY17" fmla="*/ 658163 h 2531397"/>
              <a:gd name="connsiteX18" fmla="*/ 0 w 3376247"/>
              <a:gd name="connsiteY18" fmla="*/ 0 h 25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76247" h="2531397" fill="none" extrusionOk="0">
                <a:moveTo>
                  <a:pt x="0" y="0"/>
                </a:moveTo>
                <a:cubicBezTo>
                  <a:pt x="200346" y="-23781"/>
                  <a:pt x="403134" y="-8662"/>
                  <a:pt x="641487" y="0"/>
                </a:cubicBezTo>
                <a:cubicBezTo>
                  <a:pt x="879840" y="8662"/>
                  <a:pt x="1047368" y="-26160"/>
                  <a:pt x="1282974" y="0"/>
                </a:cubicBezTo>
                <a:cubicBezTo>
                  <a:pt x="1518580" y="26160"/>
                  <a:pt x="1783696" y="-24536"/>
                  <a:pt x="1924461" y="0"/>
                </a:cubicBezTo>
                <a:cubicBezTo>
                  <a:pt x="2065226" y="24536"/>
                  <a:pt x="2474551" y="6418"/>
                  <a:pt x="2667235" y="0"/>
                </a:cubicBezTo>
                <a:cubicBezTo>
                  <a:pt x="2859919" y="-6418"/>
                  <a:pt x="3159679" y="28526"/>
                  <a:pt x="3376247" y="0"/>
                </a:cubicBezTo>
                <a:cubicBezTo>
                  <a:pt x="3394204" y="181677"/>
                  <a:pt x="3366768" y="383181"/>
                  <a:pt x="3376247" y="556907"/>
                </a:cubicBezTo>
                <a:cubicBezTo>
                  <a:pt x="3385726" y="730633"/>
                  <a:pt x="3369073" y="919278"/>
                  <a:pt x="3376247" y="1139129"/>
                </a:cubicBezTo>
                <a:cubicBezTo>
                  <a:pt x="3383421" y="1358980"/>
                  <a:pt x="3350747" y="1549022"/>
                  <a:pt x="3376247" y="1746664"/>
                </a:cubicBezTo>
                <a:cubicBezTo>
                  <a:pt x="3401747" y="1944307"/>
                  <a:pt x="3362533" y="2202762"/>
                  <a:pt x="3376247" y="2531397"/>
                </a:cubicBezTo>
                <a:cubicBezTo>
                  <a:pt x="3125809" y="2507834"/>
                  <a:pt x="3075206" y="2537274"/>
                  <a:pt x="2802285" y="2531397"/>
                </a:cubicBezTo>
                <a:cubicBezTo>
                  <a:pt x="2529364" y="2525520"/>
                  <a:pt x="2324499" y="2507780"/>
                  <a:pt x="2194561" y="2531397"/>
                </a:cubicBezTo>
                <a:cubicBezTo>
                  <a:pt x="2064623" y="2555014"/>
                  <a:pt x="1639385" y="2565380"/>
                  <a:pt x="1451786" y="2531397"/>
                </a:cubicBezTo>
                <a:cubicBezTo>
                  <a:pt x="1264187" y="2497414"/>
                  <a:pt x="944424" y="2564938"/>
                  <a:pt x="742774" y="2531397"/>
                </a:cubicBezTo>
                <a:cubicBezTo>
                  <a:pt x="541124" y="2497856"/>
                  <a:pt x="338682" y="2551718"/>
                  <a:pt x="0" y="2531397"/>
                </a:cubicBezTo>
                <a:cubicBezTo>
                  <a:pt x="-23262" y="2347005"/>
                  <a:pt x="30053" y="2212874"/>
                  <a:pt x="0" y="1923862"/>
                </a:cubicBezTo>
                <a:cubicBezTo>
                  <a:pt x="-30053" y="1634850"/>
                  <a:pt x="-8506" y="1380985"/>
                  <a:pt x="0" y="1240385"/>
                </a:cubicBezTo>
                <a:cubicBezTo>
                  <a:pt x="8506" y="1099785"/>
                  <a:pt x="21870" y="808127"/>
                  <a:pt x="0" y="658163"/>
                </a:cubicBezTo>
                <a:cubicBezTo>
                  <a:pt x="-21870" y="508199"/>
                  <a:pt x="30235" y="136105"/>
                  <a:pt x="0" y="0"/>
                </a:cubicBezTo>
                <a:close/>
              </a:path>
              <a:path w="3376247" h="2531397" stroke="0" extrusionOk="0">
                <a:moveTo>
                  <a:pt x="0" y="0"/>
                </a:moveTo>
                <a:cubicBezTo>
                  <a:pt x="261929" y="10012"/>
                  <a:pt x="435554" y="-12889"/>
                  <a:pt x="709012" y="0"/>
                </a:cubicBezTo>
                <a:cubicBezTo>
                  <a:pt x="982470" y="12889"/>
                  <a:pt x="1150160" y="12945"/>
                  <a:pt x="1316736" y="0"/>
                </a:cubicBezTo>
                <a:cubicBezTo>
                  <a:pt x="1483312" y="-12945"/>
                  <a:pt x="1818785" y="-26942"/>
                  <a:pt x="1958223" y="0"/>
                </a:cubicBezTo>
                <a:cubicBezTo>
                  <a:pt x="2097661" y="26942"/>
                  <a:pt x="2414522" y="-32818"/>
                  <a:pt x="2633473" y="0"/>
                </a:cubicBezTo>
                <a:cubicBezTo>
                  <a:pt x="2852424" y="32818"/>
                  <a:pt x="3213508" y="17381"/>
                  <a:pt x="3376247" y="0"/>
                </a:cubicBezTo>
                <a:cubicBezTo>
                  <a:pt x="3393987" y="171868"/>
                  <a:pt x="3370441" y="362284"/>
                  <a:pt x="3376247" y="582221"/>
                </a:cubicBezTo>
                <a:cubicBezTo>
                  <a:pt x="3382053" y="802158"/>
                  <a:pt x="3398738" y="1107349"/>
                  <a:pt x="3376247" y="1265699"/>
                </a:cubicBezTo>
                <a:cubicBezTo>
                  <a:pt x="3353756" y="1424049"/>
                  <a:pt x="3390291" y="1608255"/>
                  <a:pt x="3376247" y="1822606"/>
                </a:cubicBezTo>
                <a:cubicBezTo>
                  <a:pt x="3362203" y="2036957"/>
                  <a:pt x="3379275" y="2249584"/>
                  <a:pt x="3376247" y="2531397"/>
                </a:cubicBezTo>
                <a:cubicBezTo>
                  <a:pt x="3154548" y="2557375"/>
                  <a:pt x="2974590" y="2506870"/>
                  <a:pt x="2667235" y="2531397"/>
                </a:cubicBezTo>
                <a:cubicBezTo>
                  <a:pt x="2359880" y="2555924"/>
                  <a:pt x="2137254" y="2564233"/>
                  <a:pt x="1991986" y="2531397"/>
                </a:cubicBezTo>
                <a:cubicBezTo>
                  <a:pt x="1846718" y="2498561"/>
                  <a:pt x="1606242" y="2527792"/>
                  <a:pt x="1282974" y="2531397"/>
                </a:cubicBezTo>
                <a:cubicBezTo>
                  <a:pt x="959706" y="2535002"/>
                  <a:pt x="844372" y="2550676"/>
                  <a:pt x="641487" y="2531397"/>
                </a:cubicBezTo>
                <a:cubicBezTo>
                  <a:pt x="438602" y="2512118"/>
                  <a:pt x="296237" y="2523611"/>
                  <a:pt x="0" y="2531397"/>
                </a:cubicBezTo>
                <a:cubicBezTo>
                  <a:pt x="-10846" y="2307669"/>
                  <a:pt x="-24804" y="2158666"/>
                  <a:pt x="0" y="1949176"/>
                </a:cubicBezTo>
                <a:cubicBezTo>
                  <a:pt x="24804" y="1739686"/>
                  <a:pt x="-13900" y="1567755"/>
                  <a:pt x="0" y="1291012"/>
                </a:cubicBezTo>
                <a:cubicBezTo>
                  <a:pt x="13900" y="1014269"/>
                  <a:pt x="-18263" y="966603"/>
                  <a:pt x="0" y="734105"/>
                </a:cubicBezTo>
                <a:cubicBezTo>
                  <a:pt x="18263" y="501607"/>
                  <a:pt x="-11834" y="301481"/>
                  <a:pt x="0" y="0"/>
                </a:cubicBezTo>
                <a:close/>
              </a:path>
            </a:pathLst>
          </a:custGeom>
          <a:ln w="76200">
            <a:solidFill>
              <a:srgbClr val="FFC000"/>
            </a:solidFill>
            <a:extLst>
              <a:ext uri="{C807C97D-BFC1-408E-A445-0C87EB9F89A2}">
                <ask:lineSketchStyleProps xmlns:ask="http://schemas.microsoft.com/office/drawing/2018/sketchyshapes" sd="2335623098">
                  <a:prstGeom prst="rect">
                    <a:avLst/>
                  </a:prstGeom>
                  <ask:type>
                    <ask:lineSketchFreehand/>
                  </ask:type>
                </ask:lineSketchStyleProps>
              </a:ext>
            </a:extLst>
          </a:ln>
        </p:spPr>
      </p:pic>
      <p:pic>
        <p:nvPicPr>
          <p:cNvPr id="10" name="Picture 9" descr="A group of people sitting at tables in a room&#10;&#10;Description automatically generated">
            <a:extLst>
              <a:ext uri="{FF2B5EF4-FFF2-40B4-BE49-F238E27FC236}">
                <a16:creationId xmlns:a16="http://schemas.microsoft.com/office/drawing/2014/main" id="{B4D86E09-9875-F9DF-385C-85632C4ACFD6}"/>
              </a:ext>
            </a:extLst>
          </p:cNvPr>
          <p:cNvPicPr>
            <a:picLocks noChangeAspect="1"/>
          </p:cNvPicPr>
          <p:nvPr/>
        </p:nvPicPr>
        <p:blipFill>
          <a:blip r:embed="rId4"/>
          <a:stretch>
            <a:fillRect/>
          </a:stretch>
        </p:blipFill>
        <p:spPr>
          <a:xfrm>
            <a:off x="333505" y="2101036"/>
            <a:ext cx="4230509" cy="2144402"/>
          </a:xfrm>
          <a:custGeom>
            <a:avLst/>
            <a:gdLst>
              <a:gd name="connsiteX0" fmla="*/ 0 w 4230509"/>
              <a:gd name="connsiteY0" fmla="*/ 0 h 2144402"/>
              <a:gd name="connsiteX1" fmla="*/ 604358 w 4230509"/>
              <a:gd name="connsiteY1" fmla="*/ 0 h 2144402"/>
              <a:gd name="connsiteX2" fmla="*/ 1081802 w 4230509"/>
              <a:gd name="connsiteY2" fmla="*/ 0 h 2144402"/>
              <a:gd name="connsiteX3" fmla="*/ 1728465 w 4230509"/>
              <a:gd name="connsiteY3" fmla="*/ 0 h 2144402"/>
              <a:gd name="connsiteX4" fmla="*/ 2248213 w 4230509"/>
              <a:gd name="connsiteY4" fmla="*/ 0 h 2144402"/>
              <a:gd name="connsiteX5" fmla="*/ 2767962 w 4230509"/>
              <a:gd name="connsiteY5" fmla="*/ 0 h 2144402"/>
              <a:gd name="connsiteX6" fmla="*/ 3372320 w 4230509"/>
              <a:gd name="connsiteY6" fmla="*/ 0 h 2144402"/>
              <a:gd name="connsiteX7" fmla="*/ 4230509 w 4230509"/>
              <a:gd name="connsiteY7" fmla="*/ 0 h 2144402"/>
              <a:gd name="connsiteX8" fmla="*/ 4230509 w 4230509"/>
              <a:gd name="connsiteY8" fmla="*/ 493212 h 2144402"/>
              <a:gd name="connsiteX9" fmla="*/ 4230509 w 4230509"/>
              <a:gd name="connsiteY9" fmla="*/ 1007869 h 2144402"/>
              <a:gd name="connsiteX10" fmla="*/ 4230509 w 4230509"/>
              <a:gd name="connsiteY10" fmla="*/ 1565413 h 2144402"/>
              <a:gd name="connsiteX11" fmla="*/ 4230509 w 4230509"/>
              <a:gd name="connsiteY11" fmla="*/ 2144402 h 2144402"/>
              <a:gd name="connsiteX12" fmla="*/ 3626151 w 4230509"/>
              <a:gd name="connsiteY12" fmla="*/ 2144402 h 2144402"/>
              <a:gd name="connsiteX13" fmla="*/ 3064097 w 4230509"/>
              <a:gd name="connsiteY13" fmla="*/ 2144402 h 2144402"/>
              <a:gd name="connsiteX14" fmla="*/ 2544349 w 4230509"/>
              <a:gd name="connsiteY14" fmla="*/ 2144402 h 2144402"/>
              <a:gd name="connsiteX15" fmla="*/ 1939991 w 4230509"/>
              <a:gd name="connsiteY15" fmla="*/ 2144402 h 2144402"/>
              <a:gd name="connsiteX16" fmla="*/ 1420242 w 4230509"/>
              <a:gd name="connsiteY16" fmla="*/ 2144402 h 2144402"/>
              <a:gd name="connsiteX17" fmla="*/ 815884 w 4230509"/>
              <a:gd name="connsiteY17" fmla="*/ 2144402 h 2144402"/>
              <a:gd name="connsiteX18" fmla="*/ 0 w 4230509"/>
              <a:gd name="connsiteY18" fmla="*/ 2144402 h 2144402"/>
              <a:gd name="connsiteX19" fmla="*/ 0 w 4230509"/>
              <a:gd name="connsiteY19" fmla="*/ 1672634 h 2144402"/>
              <a:gd name="connsiteX20" fmla="*/ 0 w 4230509"/>
              <a:gd name="connsiteY20" fmla="*/ 1093645 h 2144402"/>
              <a:gd name="connsiteX21" fmla="*/ 0 w 4230509"/>
              <a:gd name="connsiteY21" fmla="*/ 536101 h 2144402"/>
              <a:gd name="connsiteX22" fmla="*/ 0 w 4230509"/>
              <a:gd name="connsiteY22" fmla="*/ 0 h 214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30509" h="2144402" fill="none" extrusionOk="0">
                <a:moveTo>
                  <a:pt x="0" y="0"/>
                </a:moveTo>
                <a:cubicBezTo>
                  <a:pt x="294830" y="-20741"/>
                  <a:pt x="302323" y="5914"/>
                  <a:pt x="604358" y="0"/>
                </a:cubicBezTo>
                <a:cubicBezTo>
                  <a:pt x="906393" y="-5914"/>
                  <a:pt x="964017" y="9923"/>
                  <a:pt x="1081802" y="0"/>
                </a:cubicBezTo>
                <a:cubicBezTo>
                  <a:pt x="1199587" y="-9923"/>
                  <a:pt x="1583398" y="-25995"/>
                  <a:pt x="1728465" y="0"/>
                </a:cubicBezTo>
                <a:cubicBezTo>
                  <a:pt x="1873532" y="25995"/>
                  <a:pt x="2133892" y="25713"/>
                  <a:pt x="2248213" y="0"/>
                </a:cubicBezTo>
                <a:cubicBezTo>
                  <a:pt x="2362534" y="-25713"/>
                  <a:pt x="2531402" y="-24387"/>
                  <a:pt x="2767962" y="0"/>
                </a:cubicBezTo>
                <a:cubicBezTo>
                  <a:pt x="3004522" y="24387"/>
                  <a:pt x="3196964" y="-6526"/>
                  <a:pt x="3372320" y="0"/>
                </a:cubicBezTo>
                <a:cubicBezTo>
                  <a:pt x="3547676" y="6526"/>
                  <a:pt x="3986835" y="13443"/>
                  <a:pt x="4230509" y="0"/>
                </a:cubicBezTo>
                <a:cubicBezTo>
                  <a:pt x="4234502" y="149953"/>
                  <a:pt x="4237070" y="325584"/>
                  <a:pt x="4230509" y="493212"/>
                </a:cubicBezTo>
                <a:cubicBezTo>
                  <a:pt x="4223948" y="660840"/>
                  <a:pt x="4224570" y="870624"/>
                  <a:pt x="4230509" y="1007869"/>
                </a:cubicBezTo>
                <a:cubicBezTo>
                  <a:pt x="4236448" y="1145114"/>
                  <a:pt x="4214767" y="1433611"/>
                  <a:pt x="4230509" y="1565413"/>
                </a:cubicBezTo>
                <a:cubicBezTo>
                  <a:pt x="4246251" y="1697215"/>
                  <a:pt x="4232815" y="1957441"/>
                  <a:pt x="4230509" y="2144402"/>
                </a:cubicBezTo>
                <a:cubicBezTo>
                  <a:pt x="4096715" y="2128576"/>
                  <a:pt x="3859570" y="2169952"/>
                  <a:pt x="3626151" y="2144402"/>
                </a:cubicBezTo>
                <a:cubicBezTo>
                  <a:pt x="3392732" y="2118852"/>
                  <a:pt x="3180520" y="2139243"/>
                  <a:pt x="3064097" y="2144402"/>
                </a:cubicBezTo>
                <a:cubicBezTo>
                  <a:pt x="2947674" y="2149561"/>
                  <a:pt x="2671810" y="2153167"/>
                  <a:pt x="2544349" y="2144402"/>
                </a:cubicBezTo>
                <a:cubicBezTo>
                  <a:pt x="2416888" y="2135637"/>
                  <a:pt x="2074120" y="2126806"/>
                  <a:pt x="1939991" y="2144402"/>
                </a:cubicBezTo>
                <a:cubicBezTo>
                  <a:pt x="1805862" y="2161998"/>
                  <a:pt x="1561295" y="2165809"/>
                  <a:pt x="1420242" y="2144402"/>
                </a:cubicBezTo>
                <a:cubicBezTo>
                  <a:pt x="1279189" y="2122995"/>
                  <a:pt x="1034248" y="2114961"/>
                  <a:pt x="815884" y="2144402"/>
                </a:cubicBezTo>
                <a:cubicBezTo>
                  <a:pt x="597520" y="2173843"/>
                  <a:pt x="347262" y="2169495"/>
                  <a:pt x="0" y="2144402"/>
                </a:cubicBezTo>
                <a:cubicBezTo>
                  <a:pt x="-4259" y="2038512"/>
                  <a:pt x="-16484" y="1879668"/>
                  <a:pt x="0" y="1672634"/>
                </a:cubicBezTo>
                <a:cubicBezTo>
                  <a:pt x="16484" y="1465600"/>
                  <a:pt x="8750" y="1222153"/>
                  <a:pt x="0" y="1093645"/>
                </a:cubicBezTo>
                <a:cubicBezTo>
                  <a:pt x="-8750" y="965137"/>
                  <a:pt x="4784" y="709314"/>
                  <a:pt x="0" y="536101"/>
                </a:cubicBezTo>
                <a:cubicBezTo>
                  <a:pt x="-4784" y="362888"/>
                  <a:pt x="11429" y="221307"/>
                  <a:pt x="0" y="0"/>
                </a:cubicBezTo>
                <a:close/>
              </a:path>
              <a:path w="4230509" h="2144402" stroke="0" extrusionOk="0">
                <a:moveTo>
                  <a:pt x="0" y="0"/>
                </a:moveTo>
                <a:cubicBezTo>
                  <a:pt x="231043" y="-20415"/>
                  <a:pt x="461877" y="-8538"/>
                  <a:pt x="646664" y="0"/>
                </a:cubicBezTo>
                <a:cubicBezTo>
                  <a:pt x="831451" y="8538"/>
                  <a:pt x="1055006" y="22608"/>
                  <a:pt x="1166412" y="0"/>
                </a:cubicBezTo>
                <a:cubicBezTo>
                  <a:pt x="1277818" y="-22608"/>
                  <a:pt x="1547627" y="-14912"/>
                  <a:pt x="1728465" y="0"/>
                </a:cubicBezTo>
                <a:cubicBezTo>
                  <a:pt x="1909303" y="14912"/>
                  <a:pt x="2070691" y="4315"/>
                  <a:pt x="2332824" y="0"/>
                </a:cubicBezTo>
                <a:cubicBezTo>
                  <a:pt x="2594957" y="-4315"/>
                  <a:pt x="2667694" y="-22856"/>
                  <a:pt x="2937182" y="0"/>
                </a:cubicBezTo>
                <a:cubicBezTo>
                  <a:pt x="3206670" y="22856"/>
                  <a:pt x="3308416" y="11638"/>
                  <a:pt x="3456930" y="0"/>
                </a:cubicBezTo>
                <a:cubicBezTo>
                  <a:pt x="3605444" y="-11638"/>
                  <a:pt x="4063293" y="5155"/>
                  <a:pt x="4230509" y="0"/>
                </a:cubicBezTo>
                <a:cubicBezTo>
                  <a:pt x="4218219" y="235385"/>
                  <a:pt x="4244203" y="414344"/>
                  <a:pt x="4230509" y="536101"/>
                </a:cubicBezTo>
                <a:cubicBezTo>
                  <a:pt x="4216815" y="657858"/>
                  <a:pt x="4206993" y="821956"/>
                  <a:pt x="4230509" y="1093645"/>
                </a:cubicBezTo>
                <a:cubicBezTo>
                  <a:pt x="4254025" y="1365334"/>
                  <a:pt x="4238259" y="1446190"/>
                  <a:pt x="4230509" y="1651190"/>
                </a:cubicBezTo>
                <a:cubicBezTo>
                  <a:pt x="4222759" y="1856191"/>
                  <a:pt x="4217969" y="2042912"/>
                  <a:pt x="4230509" y="2144402"/>
                </a:cubicBezTo>
                <a:cubicBezTo>
                  <a:pt x="3959964" y="2158132"/>
                  <a:pt x="3841431" y="2177716"/>
                  <a:pt x="3541540" y="2144402"/>
                </a:cubicBezTo>
                <a:cubicBezTo>
                  <a:pt x="3241649" y="2111088"/>
                  <a:pt x="3252121" y="2124684"/>
                  <a:pt x="2979487" y="2144402"/>
                </a:cubicBezTo>
                <a:cubicBezTo>
                  <a:pt x="2706853" y="2164120"/>
                  <a:pt x="2631341" y="2129038"/>
                  <a:pt x="2375129" y="2144402"/>
                </a:cubicBezTo>
                <a:cubicBezTo>
                  <a:pt x="2118917" y="2159766"/>
                  <a:pt x="2073534" y="2132003"/>
                  <a:pt x="1855380" y="2144402"/>
                </a:cubicBezTo>
                <a:cubicBezTo>
                  <a:pt x="1637226" y="2156801"/>
                  <a:pt x="1469752" y="2149262"/>
                  <a:pt x="1293327" y="2144402"/>
                </a:cubicBezTo>
                <a:cubicBezTo>
                  <a:pt x="1116902" y="2139542"/>
                  <a:pt x="810647" y="2163771"/>
                  <a:pt x="604358" y="2144402"/>
                </a:cubicBezTo>
                <a:cubicBezTo>
                  <a:pt x="398069" y="2125033"/>
                  <a:pt x="163633" y="2171372"/>
                  <a:pt x="0" y="2144402"/>
                </a:cubicBezTo>
                <a:cubicBezTo>
                  <a:pt x="22770" y="1918261"/>
                  <a:pt x="-13388" y="1773767"/>
                  <a:pt x="0" y="1629746"/>
                </a:cubicBezTo>
                <a:cubicBezTo>
                  <a:pt x="13388" y="1485725"/>
                  <a:pt x="-5503" y="1310206"/>
                  <a:pt x="0" y="1093645"/>
                </a:cubicBezTo>
                <a:cubicBezTo>
                  <a:pt x="5503" y="877084"/>
                  <a:pt x="1204" y="752043"/>
                  <a:pt x="0" y="621877"/>
                </a:cubicBezTo>
                <a:cubicBezTo>
                  <a:pt x="-1204" y="491711"/>
                  <a:pt x="-4178" y="138405"/>
                  <a:pt x="0" y="0"/>
                </a:cubicBezTo>
                <a:close/>
              </a:path>
            </a:pathLst>
          </a:custGeom>
          <a:ln w="76200">
            <a:solidFill>
              <a:srgbClr val="FFC000"/>
            </a:solidFill>
            <a:extLst>
              <a:ext uri="{C807C97D-BFC1-408E-A445-0C87EB9F89A2}">
                <ask:lineSketchStyleProps xmlns:ask="http://schemas.microsoft.com/office/drawing/2018/sketchyshapes" sd="2335623098">
                  <a:prstGeom prst="rect">
                    <a:avLst/>
                  </a:prstGeom>
                  <ask:type>
                    <ask:lineSketchFreehand/>
                  </ask:type>
                </ask:lineSketchStyleProps>
              </a:ext>
            </a:extLst>
          </a:ln>
        </p:spPr>
      </p:pic>
      <p:pic>
        <p:nvPicPr>
          <p:cNvPr id="12" name="Picture 11" descr="A group of people sitting at tables in a room&#10;&#10;Description automatically generated">
            <a:extLst>
              <a:ext uri="{FF2B5EF4-FFF2-40B4-BE49-F238E27FC236}">
                <a16:creationId xmlns:a16="http://schemas.microsoft.com/office/drawing/2014/main" id="{77D6D94D-1D7F-6880-3202-92A7016E3188}"/>
              </a:ext>
            </a:extLst>
          </p:cNvPr>
          <p:cNvPicPr>
            <a:picLocks noChangeAspect="1"/>
          </p:cNvPicPr>
          <p:nvPr/>
        </p:nvPicPr>
        <p:blipFill>
          <a:blip r:embed="rId5"/>
          <a:stretch>
            <a:fillRect/>
          </a:stretch>
        </p:blipFill>
        <p:spPr>
          <a:xfrm>
            <a:off x="7565007" y="2756731"/>
            <a:ext cx="4113907" cy="3085430"/>
          </a:xfrm>
          <a:custGeom>
            <a:avLst/>
            <a:gdLst>
              <a:gd name="connsiteX0" fmla="*/ 0 w 4113907"/>
              <a:gd name="connsiteY0" fmla="*/ 0 h 3085430"/>
              <a:gd name="connsiteX1" fmla="*/ 685651 w 4113907"/>
              <a:gd name="connsiteY1" fmla="*/ 0 h 3085430"/>
              <a:gd name="connsiteX2" fmla="*/ 1247885 w 4113907"/>
              <a:gd name="connsiteY2" fmla="*/ 0 h 3085430"/>
              <a:gd name="connsiteX3" fmla="*/ 1974675 w 4113907"/>
              <a:gd name="connsiteY3" fmla="*/ 0 h 3085430"/>
              <a:gd name="connsiteX4" fmla="*/ 2578048 w 4113907"/>
              <a:gd name="connsiteY4" fmla="*/ 0 h 3085430"/>
              <a:gd name="connsiteX5" fmla="*/ 3181421 w 4113907"/>
              <a:gd name="connsiteY5" fmla="*/ 0 h 3085430"/>
              <a:gd name="connsiteX6" fmla="*/ 4113907 w 4113907"/>
              <a:gd name="connsiteY6" fmla="*/ 0 h 3085430"/>
              <a:gd name="connsiteX7" fmla="*/ 4113907 w 4113907"/>
              <a:gd name="connsiteY7" fmla="*/ 586232 h 3085430"/>
              <a:gd name="connsiteX8" fmla="*/ 4113907 w 4113907"/>
              <a:gd name="connsiteY8" fmla="*/ 1234172 h 3085430"/>
              <a:gd name="connsiteX9" fmla="*/ 4113907 w 4113907"/>
              <a:gd name="connsiteY9" fmla="*/ 1820404 h 3085430"/>
              <a:gd name="connsiteX10" fmla="*/ 4113907 w 4113907"/>
              <a:gd name="connsiteY10" fmla="*/ 2468344 h 3085430"/>
              <a:gd name="connsiteX11" fmla="*/ 4113907 w 4113907"/>
              <a:gd name="connsiteY11" fmla="*/ 3085430 h 3085430"/>
              <a:gd name="connsiteX12" fmla="*/ 3428256 w 4113907"/>
              <a:gd name="connsiteY12" fmla="*/ 3085430 h 3085430"/>
              <a:gd name="connsiteX13" fmla="*/ 2783744 w 4113907"/>
              <a:gd name="connsiteY13" fmla="*/ 3085430 h 3085430"/>
              <a:gd name="connsiteX14" fmla="*/ 2180371 w 4113907"/>
              <a:gd name="connsiteY14" fmla="*/ 3085430 h 3085430"/>
              <a:gd name="connsiteX15" fmla="*/ 1494720 w 4113907"/>
              <a:gd name="connsiteY15" fmla="*/ 3085430 h 3085430"/>
              <a:gd name="connsiteX16" fmla="*/ 891347 w 4113907"/>
              <a:gd name="connsiteY16" fmla="*/ 3085430 h 3085430"/>
              <a:gd name="connsiteX17" fmla="*/ 0 w 4113907"/>
              <a:gd name="connsiteY17" fmla="*/ 3085430 h 3085430"/>
              <a:gd name="connsiteX18" fmla="*/ 0 w 4113907"/>
              <a:gd name="connsiteY18" fmla="*/ 2437490 h 3085430"/>
              <a:gd name="connsiteX19" fmla="*/ 0 w 4113907"/>
              <a:gd name="connsiteY19" fmla="*/ 1820404 h 3085430"/>
              <a:gd name="connsiteX20" fmla="*/ 0 w 4113907"/>
              <a:gd name="connsiteY20" fmla="*/ 1141609 h 3085430"/>
              <a:gd name="connsiteX21" fmla="*/ 0 w 4113907"/>
              <a:gd name="connsiteY21" fmla="*/ 0 h 308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13907" h="3085430" fill="none" extrusionOk="0">
                <a:moveTo>
                  <a:pt x="0" y="0"/>
                </a:moveTo>
                <a:cubicBezTo>
                  <a:pt x="281457" y="-28876"/>
                  <a:pt x="487017" y="15276"/>
                  <a:pt x="685651" y="0"/>
                </a:cubicBezTo>
                <a:cubicBezTo>
                  <a:pt x="884285" y="-15276"/>
                  <a:pt x="995316" y="-21092"/>
                  <a:pt x="1247885" y="0"/>
                </a:cubicBezTo>
                <a:cubicBezTo>
                  <a:pt x="1500454" y="21092"/>
                  <a:pt x="1764781" y="-180"/>
                  <a:pt x="1974675" y="0"/>
                </a:cubicBezTo>
                <a:cubicBezTo>
                  <a:pt x="2184569" y="180"/>
                  <a:pt x="2409673" y="-18598"/>
                  <a:pt x="2578048" y="0"/>
                </a:cubicBezTo>
                <a:cubicBezTo>
                  <a:pt x="2746423" y="18598"/>
                  <a:pt x="3030891" y="-27985"/>
                  <a:pt x="3181421" y="0"/>
                </a:cubicBezTo>
                <a:cubicBezTo>
                  <a:pt x="3331951" y="27985"/>
                  <a:pt x="3779357" y="41008"/>
                  <a:pt x="4113907" y="0"/>
                </a:cubicBezTo>
                <a:cubicBezTo>
                  <a:pt x="4099385" y="241907"/>
                  <a:pt x="4093968" y="451349"/>
                  <a:pt x="4113907" y="586232"/>
                </a:cubicBezTo>
                <a:cubicBezTo>
                  <a:pt x="4133846" y="721115"/>
                  <a:pt x="4101515" y="1023796"/>
                  <a:pt x="4113907" y="1234172"/>
                </a:cubicBezTo>
                <a:cubicBezTo>
                  <a:pt x="4126299" y="1444548"/>
                  <a:pt x="4119315" y="1614962"/>
                  <a:pt x="4113907" y="1820404"/>
                </a:cubicBezTo>
                <a:cubicBezTo>
                  <a:pt x="4108499" y="2025846"/>
                  <a:pt x="4106534" y="2168243"/>
                  <a:pt x="4113907" y="2468344"/>
                </a:cubicBezTo>
                <a:cubicBezTo>
                  <a:pt x="4121280" y="2768445"/>
                  <a:pt x="4137715" y="2821997"/>
                  <a:pt x="4113907" y="3085430"/>
                </a:cubicBezTo>
                <a:cubicBezTo>
                  <a:pt x="3904893" y="3058977"/>
                  <a:pt x="3738216" y="3095216"/>
                  <a:pt x="3428256" y="3085430"/>
                </a:cubicBezTo>
                <a:cubicBezTo>
                  <a:pt x="3118296" y="3075644"/>
                  <a:pt x="3077608" y="3080805"/>
                  <a:pt x="2783744" y="3085430"/>
                </a:cubicBezTo>
                <a:cubicBezTo>
                  <a:pt x="2489880" y="3090055"/>
                  <a:pt x="2341108" y="3064266"/>
                  <a:pt x="2180371" y="3085430"/>
                </a:cubicBezTo>
                <a:cubicBezTo>
                  <a:pt x="2019634" y="3106594"/>
                  <a:pt x="1735186" y="3074166"/>
                  <a:pt x="1494720" y="3085430"/>
                </a:cubicBezTo>
                <a:cubicBezTo>
                  <a:pt x="1254254" y="3096694"/>
                  <a:pt x="1053194" y="3055526"/>
                  <a:pt x="891347" y="3085430"/>
                </a:cubicBezTo>
                <a:cubicBezTo>
                  <a:pt x="729500" y="3115334"/>
                  <a:pt x="269735" y="3071520"/>
                  <a:pt x="0" y="3085430"/>
                </a:cubicBezTo>
                <a:cubicBezTo>
                  <a:pt x="20493" y="2809754"/>
                  <a:pt x="-16750" y="2569281"/>
                  <a:pt x="0" y="2437490"/>
                </a:cubicBezTo>
                <a:cubicBezTo>
                  <a:pt x="16750" y="2305699"/>
                  <a:pt x="-23688" y="2087276"/>
                  <a:pt x="0" y="1820404"/>
                </a:cubicBezTo>
                <a:cubicBezTo>
                  <a:pt x="23688" y="1553532"/>
                  <a:pt x="23472" y="1464053"/>
                  <a:pt x="0" y="1141609"/>
                </a:cubicBezTo>
                <a:cubicBezTo>
                  <a:pt x="-23472" y="819165"/>
                  <a:pt x="3044" y="442089"/>
                  <a:pt x="0" y="0"/>
                </a:cubicBezTo>
                <a:close/>
              </a:path>
              <a:path w="4113907" h="3085430" stroke="0" extrusionOk="0">
                <a:moveTo>
                  <a:pt x="0" y="0"/>
                </a:moveTo>
                <a:cubicBezTo>
                  <a:pt x="247996" y="-35609"/>
                  <a:pt x="387899" y="1128"/>
                  <a:pt x="726790" y="0"/>
                </a:cubicBezTo>
                <a:cubicBezTo>
                  <a:pt x="1065681" y="-1128"/>
                  <a:pt x="1125061" y="-29586"/>
                  <a:pt x="1330163" y="0"/>
                </a:cubicBezTo>
                <a:cubicBezTo>
                  <a:pt x="1535265" y="29586"/>
                  <a:pt x="1726372" y="-20516"/>
                  <a:pt x="1974675" y="0"/>
                </a:cubicBezTo>
                <a:cubicBezTo>
                  <a:pt x="2222978" y="20516"/>
                  <a:pt x="2481280" y="10822"/>
                  <a:pt x="2660327" y="0"/>
                </a:cubicBezTo>
                <a:cubicBezTo>
                  <a:pt x="2839374" y="-10822"/>
                  <a:pt x="3101148" y="-18223"/>
                  <a:pt x="3345978" y="0"/>
                </a:cubicBezTo>
                <a:cubicBezTo>
                  <a:pt x="3590808" y="18223"/>
                  <a:pt x="3776045" y="35387"/>
                  <a:pt x="4113907" y="0"/>
                </a:cubicBezTo>
                <a:cubicBezTo>
                  <a:pt x="4101081" y="165925"/>
                  <a:pt x="4103447" y="317018"/>
                  <a:pt x="4113907" y="586232"/>
                </a:cubicBezTo>
                <a:cubicBezTo>
                  <a:pt x="4124367" y="855446"/>
                  <a:pt x="4127859" y="879230"/>
                  <a:pt x="4113907" y="1110755"/>
                </a:cubicBezTo>
                <a:cubicBezTo>
                  <a:pt x="4099955" y="1342280"/>
                  <a:pt x="4094875" y="1609238"/>
                  <a:pt x="4113907" y="1758695"/>
                </a:cubicBezTo>
                <a:cubicBezTo>
                  <a:pt x="4132939" y="1908152"/>
                  <a:pt x="4130100" y="2230136"/>
                  <a:pt x="4113907" y="2406635"/>
                </a:cubicBezTo>
                <a:cubicBezTo>
                  <a:pt x="4097714" y="2583134"/>
                  <a:pt x="4144754" y="2753896"/>
                  <a:pt x="4113907" y="3085430"/>
                </a:cubicBezTo>
                <a:cubicBezTo>
                  <a:pt x="3744343" y="3067924"/>
                  <a:pt x="3557168" y="3081889"/>
                  <a:pt x="3345978" y="3085430"/>
                </a:cubicBezTo>
                <a:cubicBezTo>
                  <a:pt x="3134788" y="3088971"/>
                  <a:pt x="2835301" y="3098699"/>
                  <a:pt x="2701466" y="3085430"/>
                </a:cubicBezTo>
                <a:cubicBezTo>
                  <a:pt x="2567631" y="3072161"/>
                  <a:pt x="2219054" y="3054570"/>
                  <a:pt x="2015814" y="3085430"/>
                </a:cubicBezTo>
                <a:cubicBezTo>
                  <a:pt x="1812574" y="3116290"/>
                  <a:pt x="1689314" y="3077766"/>
                  <a:pt x="1412441" y="3085430"/>
                </a:cubicBezTo>
                <a:cubicBezTo>
                  <a:pt x="1135568" y="3093094"/>
                  <a:pt x="911282" y="3113998"/>
                  <a:pt x="767929" y="3085430"/>
                </a:cubicBezTo>
                <a:cubicBezTo>
                  <a:pt x="624576" y="3056862"/>
                  <a:pt x="181507" y="3078577"/>
                  <a:pt x="0" y="3085430"/>
                </a:cubicBezTo>
                <a:cubicBezTo>
                  <a:pt x="21381" y="2921837"/>
                  <a:pt x="-18366" y="2603225"/>
                  <a:pt x="0" y="2437490"/>
                </a:cubicBezTo>
                <a:cubicBezTo>
                  <a:pt x="18366" y="2271755"/>
                  <a:pt x="22415" y="2139757"/>
                  <a:pt x="0" y="1851258"/>
                </a:cubicBezTo>
                <a:cubicBezTo>
                  <a:pt x="-22415" y="1562759"/>
                  <a:pt x="-11844" y="1403784"/>
                  <a:pt x="0" y="1234172"/>
                </a:cubicBezTo>
                <a:cubicBezTo>
                  <a:pt x="11844" y="1064560"/>
                  <a:pt x="4443" y="817234"/>
                  <a:pt x="0" y="709649"/>
                </a:cubicBezTo>
                <a:cubicBezTo>
                  <a:pt x="-4443" y="602064"/>
                  <a:pt x="-17519" y="260205"/>
                  <a:pt x="0" y="0"/>
                </a:cubicBezTo>
                <a:close/>
              </a:path>
            </a:pathLst>
          </a:custGeom>
          <a:ln w="76200">
            <a:solidFill>
              <a:srgbClr val="FFC000"/>
            </a:solidFill>
            <a:extLst>
              <a:ext uri="{C807C97D-BFC1-408E-A445-0C87EB9F89A2}">
                <ask:lineSketchStyleProps xmlns:ask="http://schemas.microsoft.com/office/drawing/2018/sketchyshapes" sd="2335623098">
                  <a:prstGeom prst="rect">
                    <a:avLst/>
                  </a:prstGeom>
                  <ask:type>
                    <ask:lineSketchFreehand/>
                  </ask:type>
                </ask:lineSketchStyleProps>
              </a:ext>
            </a:extLst>
          </a:ln>
        </p:spPr>
      </p:pic>
      <p:pic>
        <p:nvPicPr>
          <p:cNvPr id="6" name="Picture 5" descr="A person in a black dress holding up a paper&#10;&#10;Description automatically generated">
            <a:extLst>
              <a:ext uri="{FF2B5EF4-FFF2-40B4-BE49-F238E27FC236}">
                <a16:creationId xmlns:a16="http://schemas.microsoft.com/office/drawing/2014/main" id="{5024ED30-73C5-8F63-CD69-E48B8D7E7E08}"/>
              </a:ext>
            </a:extLst>
          </p:cNvPr>
          <p:cNvPicPr>
            <a:picLocks noChangeAspect="1"/>
          </p:cNvPicPr>
          <p:nvPr/>
        </p:nvPicPr>
        <p:blipFill>
          <a:blip r:embed="rId6"/>
          <a:stretch>
            <a:fillRect/>
          </a:stretch>
        </p:blipFill>
        <p:spPr>
          <a:xfrm>
            <a:off x="4643080" y="1434615"/>
            <a:ext cx="2408841" cy="4279423"/>
          </a:xfrm>
          <a:custGeom>
            <a:avLst/>
            <a:gdLst>
              <a:gd name="connsiteX0" fmla="*/ 0 w 2408841"/>
              <a:gd name="connsiteY0" fmla="*/ 0 h 4279423"/>
              <a:gd name="connsiteX1" fmla="*/ 650387 w 2408841"/>
              <a:gd name="connsiteY1" fmla="*/ 0 h 4279423"/>
              <a:gd name="connsiteX2" fmla="*/ 1276686 w 2408841"/>
              <a:gd name="connsiteY2" fmla="*/ 0 h 4279423"/>
              <a:gd name="connsiteX3" fmla="*/ 1830719 w 2408841"/>
              <a:gd name="connsiteY3" fmla="*/ 0 h 4279423"/>
              <a:gd name="connsiteX4" fmla="*/ 2408841 w 2408841"/>
              <a:gd name="connsiteY4" fmla="*/ 0 h 4279423"/>
              <a:gd name="connsiteX5" fmla="*/ 2408841 w 2408841"/>
              <a:gd name="connsiteY5" fmla="*/ 611346 h 4279423"/>
              <a:gd name="connsiteX6" fmla="*/ 2408841 w 2408841"/>
              <a:gd name="connsiteY6" fmla="*/ 1179898 h 4279423"/>
              <a:gd name="connsiteX7" fmla="*/ 2408841 w 2408841"/>
              <a:gd name="connsiteY7" fmla="*/ 1834038 h 4279423"/>
              <a:gd name="connsiteX8" fmla="*/ 2408841 w 2408841"/>
              <a:gd name="connsiteY8" fmla="*/ 2402590 h 4279423"/>
              <a:gd name="connsiteX9" fmla="*/ 2408841 w 2408841"/>
              <a:gd name="connsiteY9" fmla="*/ 3056731 h 4279423"/>
              <a:gd name="connsiteX10" fmla="*/ 2408841 w 2408841"/>
              <a:gd name="connsiteY10" fmla="*/ 3539694 h 4279423"/>
              <a:gd name="connsiteX11" fmla="*/ 2408841 w 2408841"/>
              <a:gd name="connsiteY11" fmla="*/ 4279423 h 4279423"/>
              <a:gd name="connsiteX12" fmla="*/ 1878896 w 2408841"/>
              <a:gd name="connsiteY12" fmla="*/ 4279423 h 4279423"/>
              <a:gd name="connsiteX13" fmla="*/ 1324863 w 2408841"/>
              <a:gd name="connsiteY13" fmla="*/ 4279423 h 4279423"/>
              <a:gd name="connsiteX14" fmla="*/ 722652 w 2408841"/>
              <a:gd name="connsiteY14" fmla="*/ 4279423 h 4279423"/>
              <a:gd name="connsiteX15" fmla="*/ 0 w 2408841"/>
              <a:gd name="connsiteY15" fmla="*/ 4279423 h 4279423"/>
              <a:gd name="connsiteX16" fmla="*/ 0 w 2408841"/>
              <a:gd name="connsiteY16" fmla="*/ 3668077 h 4279423"/>
              <a:gd name="connsiteX17" fmla="*/ 0 w 2408841"/>
              <a:gd name="connsiteY17" fmla="*/ 3185113 h 4279423"/>
              <a:gd name="connsiteX18" fmla="*/ 0 w 2408841"/>
              <a:gd name="connsiteY18" fmla="*/ 2573767 h 4279423"/>
              <a:gd name="connsiteX19" fmla="*/ 0 w 2408841"/>
              <a:gd name="connsiteY19" fmla="*/ 1876833 h 4279423"/>
              <a:gd name="connsiteX20" fmla="*/ 0 w 2408841"/>
              <a:gd name="connsiteY20" fmla="*/ 1222692 h 4279423"/>
              <a:gd name="connsiteX21" fmla="*/ 0 w 2408841"/>
              <a:gd name="connsiteY21" fmla="*/ 525758 h 4279423"/>
              <a:gd name="connsiteX22" fmla="*/ 0 w 2408841"/>
              <a:gd name="connsiteY22" fmla="*/ 0 h 4279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08841" h="4279423" fill="none" extrusionOk="0">
                <a:moveTo>
                  <a:pt x="0" y="0"/>
                </a:moveTo>
                <a:cubicBezTo>
                  <a:pt x="148540" y="2920"/>
                  <a:pt x="442826" y="-26229"/>
                  <a:pt x="650387" y="0"/>
                </a:cubicBezTo>
                <a:cubicBezTo>
                  <a:pt x="857948" y="26229"/>
                  <a:pt x="1024648" y="15040"/>
                  <a:pt x="1276686" y="0"/>
                </a:cubicBezTo>
                <a:cubicBezTo>
                  <a:pt x="1528724" y="-15040"/>
                  <a:pt x="1566928" y="13805"/>
                  <a:pt x="1830719" y="0"/>
                </a:cubicBezTo>
                <a:cubicBezTo>
                  <a:pt x="2094510" y="-13805"/>
                  <a:pt x="2149273" y="-6426"/>
                  <a:pt x="2408841" y="0"/>
                </a:cubicBezTo>
                <a:cubicBezTo>
                  <a:pt x="2408576" y="241905"/>
                  <a:pt x="2381463" y="416558"/>
                  <a:pt x="2408841" y="611346"/>
                </a:cubicBezTo>
                <a:cubicBezTo>
                  <a:pt x="2436219" y="806134"/>
                  <a:pt x="2388918" y="923413"/>
                  <a:pt x="2408841" y="1179898"/>
                </a:cubicBezTo>
                <a:cubicBezTo>
                  <a:pt x="2428764" y="1436383"/>
                  <a:pt x="2396575" y="1531646"/>
                  <a:pt x="2408841" y="1834038"/>
                </a:cubicBezTo>
                <a:cubicBezTo>
                  <a:pt x="2421107" y="2136430"/>
                  <a:pt x="2390169" y="2224132"/>
                  <a:pt x="2408841" y="2402590"/>
                </a:cubicBezTo>
                <a:cubicBezTo>
                  <a:pt x="2427513" y="2581048"/>
                  <a:pt x="2432196" y="2797316"/>
                  <a:pt x="2408841" y="3056731"/>
                </a:cubicBezTo>
                <a:cubicBezTo>
                  <a:pt x="2385486" y="3316146"/>
                  <a:pt x="2425191" y="3320499"/>
                  <a:pt x="2408841" y="3539694"/>
                </a:cubicBezTo>
                <a:cubicBezTo>
                  <a:pt x="2392491" y="3758889"/>
                  <a:pt x="2426455" y="4030650"/>
                  <a:pt x="2408841" y="4279423"/>
                </a:cubicBezTo>
                <a:cubicBezTo>
                  <a:pt x="2222775" y="4273988"/>
                  <a:pt x="2142198" y="4271897"/>
                  <a:pt x="1878896" y="4279423"/>
                </a:cubicBezTo>
                <a:cubicBezTo>
                  <a:pt x="1615595" y="4286949"/>
                  <a:pt x="1564560" y="4255025"/>
                  <a:pt x="1324863" y="4279423"/>
                </a:cubicBezTo>
                <a:cubicBezTo>
                  <a:pt x="1085166" y="4303821"/>
                  <a:pt x="1011632" y="4291413"/>
                  <a:pt x="722652" y="4279423"/>
                </a:cubicBezTo>
                <a:cubicBezTo>
                  <a:pt x="433672" y="4267433"/>
                  <a:pt x="229608" y="4297201"/>
                  <a:pt x="0" y="4279423"/>
                </a:cubicBezTo>
                <a:cubicBezTo>
                  <a:pt x="-20625" y="4025019"/>
                  <a:pt x="-15810" y="3814478"/>
                  <a:pt x="0" y="3668077"/>
                </a:cubicBezTo>
                <a:cubicBezTo>
                  <a:pt x="15810" y="3521676"/>
                  <a:pt x="-3713" y="3300944"/>
                  <a:pt x="0" y="3185113"/>
                </a:cubicBezTo>
                <a:cubicBezTo>
                  <a:pt x="3713" y="3069282"/>
                  <a:pt x="-7501" y="2749925"/>
                  <a:pt x="0" y="2573767"/>
                </a:cubicBezTo>
                <a:cubicBezTo>
                  <a:pt x="7501" y="2397609"/>
                  <a:pt x="32553" y="2207747"/>
                  <a:pt x="0" y="1876833"/>
                </a:cubicBezTo>
                <a:cubicBezTo>
                  <a:pt x="-32553" y="1545919"/>
                  <a:pt x="22789" y="1445020"/>
                  <a:pt x="0" y="1222692"/>
                </a:cubicBezTo>
                <a:cubicBezTo>
                  <a:pt x="-22789" y="1000364"/>
                  <a:pt x="21355" y="709136"/>
                  <a:pt x="0" y="525758"/>
                </a:cubicBezTo>
                <a:cubicBezTo>
                  <a:pt x="-21355" y="342380"/>
                  <a:pt x="17571" y="118309"/>
                  <a:pt x="0" y="0"/>
                </a:cubicBezTo>
                <a:close/>
              </a:path>
              <a:path w="2408841" h="4279423" stroke="0" extrusionOk="0">
                <a:moveTo>
                  <a:pt x="0" y="0"/>
                </a:moveTo>
                <a:cubicBezTo>
                  <a:pt x="311435" y="6885"/>
                  <a:pt x="489563" y="25385"/>
                  <a:pt x="626299" y="0"/>
                </a:cubicBezTo>
                <a:cubicBezTo>
                  <a:pt x="763035" y="-25385"/>
                  <a:pt x="1038360" y="352"/>
                  <a:pt x="1180332" y="0"/>
                </a:cubicBezTo>
                <a:cubicBezTo>
                  <a:pt x="1322304" y="-352"/>
                  <a:pt x="1499381" y="11721"/>
                  <a:pt x="1758454" y="0"/>
                </a:cubicBezTo>
                <a:cubicBezTo>
                  <a:pt x="2017527" y="-11721"/>
                  <a:pt x="2136364" y="5594"/>
                  <a:pt x="2408841" y="0"/>
                </a:cubicBezTo>
                <a:cubicBezTo>
                  <a:pt x="2409669" y="223269"/>
                  <a:pt x="2434667" y="415971"/>
                  <a:pt x="2408841" y="611346"/>
                </a:cubicBezTo>
                <a:cubicBezTo>
                  <a:pt x="2383015" y="806721"/>
                  <a:pt x="2425428" y="882189"/>
                  <a:pt x="2408841" y="1137104"/>
                </a:cubicBezTo>
                <a:cubicBezTo>
                  <a:pt x="2392254" y="1392019"/>
                  <a:pt x="2390551" y="1551510"/>
                  <a:pt x="2408841" y="1834038"/>
                </a:cubicBezTo>
                <a:cubicBezTo>
                  <a:pt x="2427131" y="2116566"/>
                  <a:pt x="2424379" y="2085170"/>
                  <a:pt x="2408841" y="2317002"/>
                </a:cubicBezTo>
                <a:cubicBezTo>
                  <a:pt x="2393303" y="2548834"/>
                  <a:pt x="2402823" y="2822128"/>
                  <a:pt x="2408841" y="2971142"/>
                </a:cubicBezTo>
                <a:cubicBezTo>
                  <a:pt x="2414859" y="3120156"/>
                  <a:pt x="2402855" y="3380672"/>
                  <a:pt x="2408841" y="3625283"/>
                </a:cubicBezTo>
                <a:cubicBezTo>
                  <a:pt x="2414827" y="3869894"/>
                  <a:pt x="2432447" y="4021390"/>
                  <a:pt x="2408841" y="4279423"/>
                </a:cubicBezTo>
                <a:cubicBezTo>
                  <a:pt x="2167082" y="4299455"/>
                  <a:pt x="2053970" y="4291962"/>
                  <a:pt x="1758454" y="4279423"/>
                </a:cubicBezTo>
                <a:cubicBezTo>
                  <a:pt x="1462938" y="4266884"/>
                  <a:pt x="1402012" y="4290488"/>
                  <a:pt x="1180332" y="4279423"/>
                </a:cubicBezTo>
                <a:cubicBezTo>
                  <a:pt x="958652" y="4268358"/>
                  <a:pt x="870301" y="4295900"/>
                  <a:pt x="578122" y="4279423"/>
                </a:cubicBezTo>
                <a:cubicBezTo>
                  <a:pt x="285943" y="4262947"/>
                  <a:pt x="270883" y="4288729"/>
                  <a:pt x="0" y="4279423"/>
                </a:cubicBezTo>
                <a:cubicBezTo>
                  <a:pt x="23261" y="4077824"/>
                  <a:pt x="-26715" y="3957035"/>
                  <a:pt x="0" y="3710871"/>
                </a:cubicBezTo>
                <a:cubicBezTo>
                  <a:pt x="26715" y="3464707"/>
                  <a:pt x="-8287" y="3435713"/>
                  <a:pt x="0" y="3227908"/>
                </a:cubicBezTo>
                <a:cubicBezTo>
                  <a:pt x="8287" y="3020103"/>
                  <a:pt x="19709" y="2933002"/>
                  <a:pt x="0" y="2744944"/>
                </a:cubicBezTo>
                <a:cubicBezTo>
                  <a:pt x="-19709" y="2556886"/>
                  <a:pt x="-8663" y="2318885"/>
                  <a:pt x="0" y="2176392"/>
                </a:cubicBezTo>
                <a:cubicBezTo>
                  <a:pt x="8663" y="2033899"/>
                  <a:pt x="26378" y="1764884"/>
                  <a:pt x="0" y="1565046"/>
                </a:cubicBezTo>
                <a:cubicBezTo>
                  <a:pt x="-26378" y="1365208"/>
                  <a:pt x="-4131" y="1203398"/>
                  <a:pt x="0" y="1082083"/>
                </a:cubicBezTo>
                <a:cubicBezTo>
                  <a:pt x="4131" y="960768"/>
                  <a:pt x="8449" y="741688"/>
                  <a:pt x="0" y="599119"/>
                </a:cubicBezTo>
                <a:cubicBezTo>
                  <a:pt x="-8449" y="456550"/>
                  <a:pt x="-4718" y="155033"/>
                  <a:pt x="0" y="0"/>
                </a:cubicBezTo>
                <a:close/>
              </a:path>
            </a:pathLst>
          </a:custGeom>
          <a:ln w="76200">
            <a:solidFill>
              <a:srgbClr val="FFC000"/>
            </a:solidFill>
            <a:extLst>
              <a:ext uri="{C807C97D-BFC1-408E-A445-0C87EB9F89A2}">
                <ask:lineSketchStyleProps xmlns:ask="http://schemas.microsoft.com/office/drawing/2018/sketchyshapes" sd="2335623098">
                  <a:prstGeom prst="rect">
                    <a:avLst/>
                  </a:prstGeom>
                  <ask:type>
                    <ask:lineSketchFreehand/>
                  </ask:type>
                </ask:lineSketchStyleProps>
              </a:ext>
            </a:extLst>
          </a:ln>
        </p:spPr>
      </p:pic>
      <p:sp>
        <p:nvSpPr>
          <p:cNvPr id="13" name="TextBox 12">
            <a:extLst>
              <a:ext uri="{FF2B5EF4-FFF2-40B4-BE49-F238E27FC236}">
                <a16:creationId xmlns:a16="http://schemas.microsoft.com/office/drawing/2014/main" id="{BBBA97B0-7763-8210-7729-7CCBD2687880}"/>
              </a:ext>
            </a:extLst>
          </p:cNvPr>
          <p:cNvSpPr txBox="1"/>
          <p:nvPr/>
        </p:nvSpPr>
        <p:spPr>
          <a:xfrm>
            <a:off x="0" y="445260"/>
            <a:ext cx="4578724" cy="1569660"/>
          </a:xfrm>
          <a:prstGeom prst="rect">
            <a:avLst/>
          </a:prstGeom>
          <a:noFill/>
        </p:spPr>
        <p:txBody>
          <a:bodyPr wrap="square" rtlCol="0">
            <a:spAutoFit/>
          </a:bodyPr>
          <a:lstStyle/>
          <a:p>
            <a:pPr algn="ctr"/>
            <a:r>
              <a:rPr lang="en-US" sz="4800" b="1" dirty="0">
                <a:solidFill>
                  <a:srgbClr val="FF9900"/>
                </a:solidFill>
                <a:latin typeface="Franklin Gothic Medium" panose="020B0603020102020204" pitchFamily="34" charset="0"/>
              </a:rPr>
              <a:t>PASSOVER</a:t>
            </a:r>
            <a:r>
              <a:rPr lang="en-US" sz="4800" b="1" dirty="0">
                <a:latin typeface="Franklin Gothic Medium" panose="020B0603020102020204" pitchFamily="34" charset="0"/>
              </a:rPr>
              <a:t> </a:t>
            </a:r>
          </a:p>
          <a:p>
            <a:pPr algn="ctr"/>
            <a:r>
              <a:rPr lang="en-US" sz="4800" b="1" dirty="0">
                <a:solidFill>
                  <a:srgbClr val="FF9900"/>
                </a:solidFill>
                <a:latin typeface="Franklin Gothic Medium" panose="020B0603020102020204" pitchFamily="34" charset="0"/>
              </a:rPr>
              <a:t>SEDER</a:t>
            </a:r>
          </a:p>
        </p:txBody>
      </p:sp>
      <p:pic>
        <p:nvPicPr>
          <p:cNvPr id="8" name="Picture 7" descr="A group of people sitting at a table&#10;&#10;Description automatically generated">
            <a:extLst>
              <a:ext uri="{FF2B5EF4-FFF2-40B4-BE49-F238E27FC236}">
                <a16:creationId xmlns:a16="http://schemas.microsoft.com/office/drawing/2014/main" id="{ED46586C-74C8-1783-1CC0-E118D1E38F2F}"/>
              </a:ext>
            </a:extLst>
          </p:cNvPr>
          <p:cNvPicPr>
            <a:picLocks noChangeAspect="1"/>
          </p:cNvPicPr>
          <p:nvPr/>
        </p:nvPicPr>
        <p:blipFill>
          <a:blip r:embed="rId7"/>
          <a:stretch>
            <a:fillRect/>
          </a:stretch>
        </p:blipFill>
        <p:spPr>
          <a:xfrm>
            <a:off x="7125009" y="192638"/>
            <a:ext cx="3757244" cy="2817933"/>
          </a:xfrm>
          <a:custGeom>
            <a:avLst/>
            <a:gdLst>
              <a:gd name="connsiteX0" fmla="*/ 0 w 3757244"/>
              <a:gd name="connsiteY0" fmla="*/ 0 h 2817933"/>
              <a:gd name="connsiteX1" fmla="*/ 626207 w 3757244"/>
              <a:gd name="connsiteY1" fmla="*/ 0 h 2817933"/>
              <a:gd name="connsiteX2" fmla="*/ 1139697 w 3757244"/>
              <a:gd name="connsiteY2" fmla="*/ 0 h 2817933"/>
              <a:gd name="connsiteX3" fmla="*/ 1803477 w 3757244"/>
              <a:gd name="connsiteY3" fmla="*/ 0 h 2817933"/>
              <a:gd name="connsiteX4" fmla="*/ 2354540 w 3757244"/>
              <a:gd name="connsiteY4" fmla="*/ 0 h 2817933"/>
              <a:gd name="connsiteX5" fmla="*/ 2905602 w 3757244"/>
              <a:gd name="connsiteY5" fmla="*/ 0 h 2817933"/>
              <a:gd name="connsiteX6" fmla="*/ 3757244 w 3757244"/>
              <a:gd name="connsiteY6" fmla="*/ 0 h 2817933"/>
              <a:gd name="connsiteX7" fmla="*/ 3757244 w 3757244"/>
              <a:gd name="connsiteY7" fmla="*/ 535407 h 2817933"/>
              <a:gd name="connsiteX8" fmla="*/ 3757244 w 3757244"/>
              <a:gd name="connsiteY8" fmla="*/ 1127173 h 2817933"/>
              <a:gd name="connsiteX9" fmla="*/ 3757244 w 3757244"/>
              <a:gd name="connsiteY9" fmla="*/ 1662580 h 2817933"/>
              <a:gd name="connsiteX10" fmla="*/ 3757244 w 3757244"/>
              <a:gd name="connsiteY10" fmla="*/ 2254346 h 2817933"/>
              <a:gd name="connsiteX11" fmla="*/ 3757244 w 3757244"/>
              <a:gd name="connsiteY11" fmla="*/ 2817933 h 2817933"/>
              <a:gd name="connsiteX12" fmla="*/ 3131037 w 3757244"/>
              <a:gd name="connsiteY12" fmla="*/ 2817933 h 2817933"/>
              <a:gd name="connsiteX13" fmla="*/ 2542402 w 3757244"/>
              <a:gd name="connsiteY13" fmla="*/ 2817933 h 2817933"/>
              <a:gd name="connsiteX14" fmla="*/ 1991339 w 3757244"/>
              <a:gd name="connsiteY14" fmla="*/ 2817933 h 2817933"/>
              <a:gd name="connsiteX15" fmla="*/ 1365132 w 3757244"/>
              <a:gd name="connsiteY15" fmla="*/ 2817933 h 2817933"/>
              <a:gd name="connsiteX16" fmla="*/ 814070 w 3757244"/>
              <a:gd name="connsiteY16" fmla="*/ 2817933 h 2817933"/>
              <a:gd name="connsiteX17" fmla="*/ 0 w 3757244"/>
              <a:gd name="connsiteY17" fmla="*/ 2817933 h 2817933"/>
              <a:gd name="connsiteX18" fmla="*/ 0 w 3757244"/>
              <a:gd name="connsiteY18" fmla="*/ 2226167 h 2817933"/>
              <a:gd name="connsiteX19" fmla="*/ 0 w 3757244"/>
              <a:gd name="connsiteY19" fmla="*/ 1662580 h 2817933"/>
              <a:gd name="connsiteX20" fmla="*/ 0 w 3757244"/>
              <a:gd name="connsiteY20" fmla="*/ 1042635 h 2817933"/>
              <a:gd name="connsiteX21" fmla="*/ 0 w 3757244"/>
              <a:gd name="connsiteY21" fmla="*/ 0 h 2817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57244" h="2817933" fill="none" extrusionOk="0">
                <a:moveTo>
                  <a:pt x="0" y="0"/>
                </a:moveTo>
                <a:cubicBezTo>
                  <a:pt x="201350" y="13376"/>
                  <a:pt x="416140" y="-22711"/>
                  <a:pt x="626207" y="0"/>
                </a:cubicBezTo>
                <a:cubicBezTo>
                  <a:pt x="836274" y="22711"/>
                  <a:pt x="981510" y="-20908"/>
                  <a:pt x="1139697" y="0"/>
                </a:cubicBezTo>
                <a:cubicBezTo>
                  <a:pt x="1297884" y="20908"/>
                  <a:pt x="1563271" y="1330"/>
                  <a:pt x="1803477" y="0"/>
                </a:cubicBezTo>
                <a:cubicBezTo>
                  <a:pt x="2043683" y="-1330"/>
                  <a:pt x="2172782" y="10961"/>
                  <a:pt x="2354540" y="0"/>
                </a:cubicBezTo>
                <a:cubicBezTo>
                  <a:pt x="2536298" y="-10961"/>
                  <a:pt x="2716725" y="-8886"/>
                  <a:pt x="2905602" y="0"/>
                </a:cubicBezTo>
                <a:cubicBezTo>
                  <a:pt x="3094479" y="8886"/>
                  <a:pt x="3521255" y="8609"/>
                  <a:pt x="3757244" y="0"/>
                </a:cubicBezTo>
                <a:cubicBezTo>
                  <a:pt x="3771131" y="220295"/>
                  <a:pt x="3778593" y="296622"/>
                  <a:pt x="3757244" y="535407"/>
                </a:cubicBezTo>
                <a:cubicBezTo>
                  <a:pt x="3735895" y="774192"/>
                  <a:pt x="3761214" y="938910"/>
                  <a:pt x="3757244" y="1127173"/>
                </a:cubicBezTo>
                <a:cubicBezTo>
                  <a:pt x="3753274" y="1315436"/>
                  <a:pt x="3745657" y="1403220"/>
                  <a:pt x="3757244" y="1662580"/>
                </a:cubicBezTo>
                <a:cubicBezTo>
                  <a:pt x="3768831" y="1921940"/>
                  <a:pt x="3768645" y="2069822"/>
                  <a:pt x="3757244" y="2254346"/>
                </a:cubicBezTo>
                <a:cubicBezTo>
                  <a:pt x="3745843" y="2438870"/>
                  <a:pt x="3785230" y="2696403"/>
                  <a:pt x="3757244" y="2817933"/>
                </a:cubicBezTo>
                <a:cubicBezTo>
                  <a:pt x="3593569" y="2801461"/>
                  <a:pt x="3368785" y="2799861"/>
                  <a:pt x="3131037" y="2817933"/>
                </a:cubicBezTo>
                <a:cubicBezTo>
                  <a:pt x="2893289" y="2836005"/>
                  <a:pt x="2727645" y="2827708"/>
                  <a:pt x="2542402" y="2817933"/>
                </a:cubicBezTo>
                <a:cubicBezTo>
                  <a:pt x="2357159" y="2808158"/>
                  <a:pt x="2220829" y="2831512"/>
                  <a:pt x="1991339" y="2817933"/>
                </a:cubicBezTo>
                <a:cubicBezTo>
                  <a:pt x="1761849" y="2804354"/>
                  <a:pt x="1608300" y="2838878"/>
                  <a:pt x="1365132" y="2817933"/>
                </a:cubicBezTo>
                <a:cubicBezTo>
                  <a:pt x="1121964" y="2796988"/>
                  <a:pt x="1054309" y="2828313"/>
                  <a:pt x="814070" y="2817933"/>
                </a:cubicBezTo>
                <a:cubicBezTo>
                  <a:pt x="573831" y="2807553"/>
                  <a:pt x="202330" y="2789854"/>
                  <a:pt x="0" y="2817933"/>
                </a:cubicBezTo>
                <a:cubicBezTo>
                  <a:pt x="-16277" y="2552669"/>
                  <a:pt x="11831" y="2376440"/>
                  <a:pt x="0" y="2226167"/>
                </a:cubicBezTo>
                <a:cubicBezTo>
                  <a:pt x="-11831" y="2075894"/>
                  <a:pt x="12598" y="1782485"/>
                  <a:pt x="0" y="1662580"/>
                </a:cubicBezTo>
                <a:cubicBezTo>
                  <a:pt x="-12598" y="1542675"/>
                  <a:pt x="29636" y="1228373"/>
                  <a:pt x="0" y="1042635"/>
                </a:cubicBezTo>
                <a:cubicBezTo>
                  <a:pt x="-29636" y="856897"/>
                  <a:pt x="49741" y="455645"/>
                  <a:pt x="0" y="0"/>
                </a:cubicBezTo>
                <a:close/>
              </a:path>
              <a:path w="3757244" h="2817933" stroke="0" extrusionOk="0">
                <a:moveTo>
                  <a:pt x="0" y="0"/>
                </a:moveTo>
                <a:cubicBezTo>
                  <a:pt x="329978" y="-14673"/>
                  <a:pt x="359031" y="-24101"/>
                  <a:pt x="663780" y="0"/>
                </a:cubicBezTo>
                <a:cubicBezTo>
                  <a:pt x="968529" y="24101"/>
                  <a:pt x="939773" y="-13367"/>
                  <a:pt x="1214842" y="0"/>
                </a:cubicBezTo>
                <a:cubicBezTo>
                  <a:pt x="1489911" y="13367"/>
                  <a:pt x="1553122" y="22660"/>
                  <a:pt x="1803477" y="0"/>
                </a:cubicBezTo>
                <a:cubicBezTo>
                  <a:pt x="2053833" y="-22660"/>
                  <a:pt x="2255412" y="9616"/>
                  <a:pt x="2429684" y="0"/>
                </a:cubicBezTo>
                <a:cubicBezTo>
                  <a:pt x="2603956" y="-9616"/>
                  <a:pt x="2802491" y="-28040"/>
                  <a:pt x="3055892" y="0"/>
                </a:cubicBezTo>
                <a:cubicBezTo>
                  <a:pt x="3309293" y="28040"/>
                  <a:pt x="3600008" y="-15529"/>
                  <a:pt x="3757244" y="0"/>
                </a:cubicBezTo>
                <a:cubicBezTo>
                  <a:pt x="3736140" y="190406"/>
                  <a:pt x="3771114" y="342211"/>
                  <a:pt x="3757244" y="535407"/>
                </a:cubicBezTo>
                <a:cubicBezTo>
                  <a:pt x="3743374" y="728603"/>
                  <a:pt x="3738692" y="774950"/>
                  <a:pt x="3757244" y="1014456"/>
                </a:cubicBezTo>
                <a:cubicBezTo>
                  <a:pt x="3775796" y="1253962"/>
                  <a:pt x="3778412" y="1466253"/>
                  <a:pt x="3757244" y="1606222"/>
                </a:cubicBezTo>
                <a:cubicBezTo>
                  <a:pt x="3736076" y="1746191"/>
                  <a:pt x="3762518" y="1984410"/>
                  <a:pt x="3757244" y="2197988"/>
                </a:cubicBezTo>
                <a:cubicBezTo>
                  <a:pt x="3751970" y="2411566"/>
                  <a:pt x="3765696" y="2632852"/>
                  <a:pt x="3757244" y="2817933"/>
                </a:cubicBezTo>
                <a:cubicBezTo>
                  <a:pt x="3492804" y="2830492"/>
                  <a:pt x="3366353" y="2806050"/>
                  <a:pt x="3055892" y="2817933"/>
                </a:cubicBezTo>
                <a:cubicBezTo>
                  <a:pt x="2745431" y="2829816"/>
                  <a:pt x="2717589" y="2799927"/>
                  <a:pt x="2467257" y="2817933"/>
                </a:cubicBezTo>
                <a:cubicBezTo>
                  <a:pt x="2216926" y="2835939"/>
                  <a:pt x="2140134" y="2817039"/>
                  <a:pt x="1841050" y="2817933"/>
                </a:cubicBezTo>
                <a:cubicBezTo>
                  <a:pt x="1541966" y="2818827"/>
                  <a:pt x="1460030" y="2799751"/>
                  <a:pt x="1289987" y="2817933"/>
                </a:cubicBezTo>
                <a:cubicBezTo>
                  <a:pt x="1119944" y="2836115"/>
                  <a:pt x="922400" y="2846622"/>
                  <a:pt x="701352" y="2817933"/>
                </a:cubicBezTo>
                <a:cubicBezTo>
                  <a:pt x="480305" y="2789244"/>
                  <a:pt x="339631" y="2827436"/>
                  <a:pt x="0" y="2817933"/>
                </a:cubicBezTo>
                <a:cubicBezTo>
                  <a:pt x="15256" y="2671875"/>
                  <a:pt x="3271" y="2362520"/>
                  <a:pt x="0" y="2226167"/>
                </a:cubicBezTo>
                <a:cubicBezTo>
                  <a:pt x="-3271" y="2089814"/>
                  <a:pt x="26036" y="1820394"/>
                  <a:pt x="0" y="1690760"/>
                </a:cubicBezTo>
                <a:cubicBezTo>
                  <a:pt x="-26036" y="1561126"/>
                  <a:pt x="-5267" y="1312911"/>
                  <a:pt x="0" y="1127173"/>
                </a:cubicBezTo>
                <a:cubicBezTo>
                  <a:pt x="5267" y="941435"/>
                  <a:pt x="8050" y="843016"/>
                  <a:pt x="0" y="648125"/>
                </a:cubicBezTo>
                <a:cubicBezTo>
                  <a:pt x="-8050" y="453234"/>
                  <a:pt x="-10783" y="151005"/>
                  <a:pt x="0" y="0"/>
                </a:cubicBezTo>
                <a:close/>
              </a:path>
            </a:pathLst>
          </a:custGeom>
          <a:ln w="76200">
            <a:solidFill>
              <a:srgbClr val="FFC000"/>
            </a:solidFill>
            <a:extLst>
              <a:ext uri="{C807C97D-BFC1-408E-A445-0C87EB9F89A2}">
                <ask:lineSketchStyleProps xmlns:ask="http://schemas.microsoft.com/office/drawing/2018/sketchyshapes" sd="2335623098">
                  <a:prstGeom prst="rect">
                    <a:avLst/>
                  </a:prstGeom>
                  <ask:type>
                    <ask:lineSketchFreehand/>
                  </ask:type>
                </ask:lineSketchStyleProps>
              </a:ext>
            </a:extLst>
          </a:ln>
        </p:spPr>
      </p:pic>
      <p:sp>
        <p:nvSpPr>
          <p:cNvPr id="2" name="TextBox 1">
            <a:extLst>
              <a:ext uri="{FF2B5EF4-FFF2-40B4-BE49-F238E27FC236}">
                <a16:creationId xmlns:a16="http://schemas.microsoft.com/office/drawing/2014/main" id="{456984B1-DE81-A2B7-5B37-27175B0C370B}"/>
              </a:ext>
            </a:extLst>
          </p:cNvPr>
          <p:cNvSpPr txBox="1"/>
          <p:nvPr/>
        </p:nvSpPr>
        <p:spPr>
          <a:xfrm>
            <a:off x="7332598" y="6088470"/>
            <a:ext cx="4578724" cy="523220"/>
          </a:xfrm>
          <a:prstGeom prst="rect">
            <a:avLst/>
          </a:prstGeom>
          <a:noFill/>
        </p:spPr>
        <p:txBody>
          <a:bodyPr wrap="square" rtlCol="0">
            <a:spAutoFit/>
          </a:bodyPr>
          <a:lstStyle/>
          <a:p>
            <a:pPr algn="r"/>
            <a:r>
              <a:rPr lang="en-US" sz="1400" dirty="0">
                <a:latin typeface="Franklin Gothic Medium" panose="020B0603020102020204" pitchFamily="34" charset="0"/>
              </a:rPr>
              <a:t>Lone Mountain Room</a:t>
            </a:r>
          </a:p>
          <a:p>
            <a:pPr algn="r"/>
            <a:r>
              <a:rPr lang="en-US" sz="1400" dirty="0">
                <a:latin typeface="Franklin Gothic Medium" panose="020B0603020102020204" pitchFamily="34" charset="0"/>
              </a:rPr>
              <a:t>University of San Francisco</a:t>
            </a:r>
          </a:p>
        </p:txBody>
      </p:sp>
    </p:spTree>
    <p:extLst>
      <p:ext uri="{BB962C8B-B14F-4D97-AF65-F5344CB8AC3E}">
        <p14:creationId xmlns:p14="http://schemas.microsoft.com/office/powerpoint/2010/main" val="3386555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829929-E93A-442D-AF3C-31579A2BD29B}"/>
              </a:ext>
            </a:extLst>
          </p:cNvPr>
          <p:cNvSpPr/>
          <p:nvPr/>
        </p:nvSpPr>
        <p:spPr>
          <a:xfrm>
            <a:off x="0" y="0"/>
            <a:ext cx="12192000" cy="68580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BA97B0-7763-8210-7729-7CCBD2687880}"/>
              </a:ext>
            </a:extLst>
          </p:cNvPr>
          <p:cNvSpPr txBox="1"/>
          <p:nvPr/>
        </p:nvSpPr>
        <p:spPr>
          <a:xfrm>
            <a:off x="4638315" y="592169"/>
            <a:ext cx="4578724" cy="769441"/>
          </a:xfrm>
          <a:prstGeom prst="rect">
            <a:avLst/>
          </a:prstGeom>
          <a:noFill/>
        </p:spPr>
        <p:txBody>
          <a:bodyPr wrap="square" rtlCol="0">
            <a:spAutoFit/>
          </a:bodyPr>
          <a:lstStyle/>
          <a:p>
            <a:pPr algn="ctr"/>
            <a:r>
              <a:rPr lang="en-US" sz="4400" b="1" dirty="0">
                <a:solidFill>
                  <a:srgbClr val="0070C0"/>
                </a:solidFill>
                <a:latin typeface="Franklin Gothic Medium" panose="020B0603020102020204" pitchFamily="34" charset="0"/>
              </a:rPr>
              <a:t>ISRAEL @ 75</a:t>
            </a:r>
            <a:endParaRPr lang="en-US" sz="4400" b="1" dirty="0">
              <a:solidFill>
                <a:srgbClr val="00B0F0"/>
              </a:solidFill>
              <a:latin typeface="Franklin Gothic Medium" panose="020B0603020102020204" pitchFamily="34" charset="0"/>
            </a:endParaRPr>
          </a:p>
        </p:txBody>
      </p:sp>
      <p:sp>
        <p:nvSpPr>
          <p:cNvPr id="2" name="TextBox 1">
            <a:extLst>
              <a:ext uri="{FF2B5EF4-FFF2-40B4-BE49-F238E27FC236}">
                <a16:creationId xmlns:a16="http://schemas.microsoft.com/office/drawing/2014/main" id="{A656FD9E-4DF1-EF6C-E38A-A304FFBE9E3C}"/>
              </a:ext>
            </a:extLst>
          </p:cNvPr>
          <p:cNvSpPr txBox="1"/>
          <p:nvPr/>
        </p:nvSpPr>
        <p:spPr>
          <a:xfrm>
            <a:off x="8168314" y="5997923"/>
            <a:ext cx="3682652" cy="523220"/>
          </a:xfrm>
          <a:prstGeom prst="rect">
            <a:avLst/>
          </a:prstGeom>
          <a:noFill/>
        </p:spPr>
        <p:txBody>
          <a:bodyPr wrap="square" rtlCol="0">
            <a:spAutoFit/>
          </a:bodyPr>
          <a:lstStyle/>
          <a:p>
            <a:pPr algn="r"/>
            <a:r>
              <a:rPr lang="en-US" sz="1400" dirty="0">
                <a:latin typeface="Franklin Gothic Medium" panose="020B0603020102020204" pitchFamily="34" charset="0"/>
              </a:rPr>
              <a:t>Malcolm X Plaza</a:t>
            </a:r>
          </a:p>
          <a:p>
            <a:pPr algn="r"/>
            <a:r>
              <a:rPr lang="en-US" sz="1400" dirty="0">
                <a:latin typeface="Franklin Gothic Medium" panose="020B0603020102020204" pitchFamily="34" charset="0"/>
              </a:rPr>
              <a:t>San Francisco State University</a:t>
            </a:r>
          </a:p>
        </p:txBody>
      </p:sp>
      <p:pic>
        <p:nvPicPr>
          <p:cNvPr id="6" name="Picture 5" descr="A person holding books in front of a building&#10;&#10;Description automatically generated">
            <a:extLst>
              <a:ext uri="{FF2B5EF4-FFF2-40B4-BE49-F238E27FC236}">
                <a16:creationId xmlns:a16="http://schemas.microsoft.com/office/drawing/2014/main" id="{03EA3C0E-AF63-CADB-2F5B-6B44C6EA0295}"/>
              </a:ext>
            </a:extLst>
          </p:cNvPr>
          <p:cNvPicPr>
            <a:picLocks noChangeAspect="1"/>
          </p:cNvPicPr>
          <p:nvPr/>
        </p:nvPicPr>
        <p:blipFill>
          <a:blip r:embed="rId2"/>
          <a:stretch>
            <a:fillRect/>
          </a:stretch>
        </p:blipFill>
        <p:spPr>
          <a:xfrm>
            <a:off x="9663154" y="1051895"/>
            <a:ext cx="2161450" cy="2883185"/>
          </a:xfrm>
          <a:custGeom>
            <a:avLst/>
            <a:gdLst>
              <a:gd name="connsiteX0" fmla="*/ 0 w 2161450"/>
              <a:gd name="connsiteY0" fmla="*/ 0 h 2883185"/>
              <a:gd name="connsiteX1" fmla="*/ 518748 w 2161450"/>
              <a:gd name="connsiteY1" fmla="*/ 0 h 2883185"/>
              <a:gd name="connsiteX2" fmla="*/ 1080725 w 2161450"/>
              <a:gd name="connsiteY2" fmla="*/ 0 h 2883185"/>
              <a:gd name="connsiteX3" fmla="*/ 1577859 w 2161450"/>
              <a:gd name="connsiteY3" fmla="*/ 0 h 2883185"/>
              <a:gd name="connsiteX4" fmla="*/ 2161450 w 2161450"/>
              <a:gd name="connsiteY4" fmla="*/ 0 h 2883185"/>
              <a:gd name="connsiteX5" fmla="*/ 2161450 w 2161450"/>
              <a:gd name="connsiteY5" fmla="*/ 547805 h 2883185"/>
              <a:gd name="connsiteX6" fmla="*/ 2161450 w 2161450"/>
              <a:gd name="connsiteY6" fmla="*/ 1153274 h 2883185"/>
              <a:gd name="connsiteX7" fmla="*/ 2161450 w 2161450"/>
              <a:gd name="connsiteY7" fmla="*/ 1729911 h 2883185"/>
              <a:gd name="connsiteX8" fmla="*/ 2161450 w 2161450"/>
              <a:gd name="connsiteY8" fmla="*/ 2306548 h 2883185"/>
              <a:gd name="connsiteX9" fmla="*/ 2161450 w 2161450"/>
              <a:gd name="connsiteY9" fmla="*/ 2883185 h 2883185"/>
              <a:gd name="connsiteX10" fmla="*/ 1577859 w 2161450"/>
              <a:gd name="connsiteY10" fmla="*/ 2883185 h 2883185"/>
              <a:gd name="connsiteX11" fmla="*/ 994267 w 2161450"/>
              <a:gd name="connsiteY11" fmla="*/ 2883185 h 2883185"/>
              <a:gd name="connsiteX12" fmla="*/ 0 w 2161450"/>
              <a:gd name="connsiteY12" fmla="*/ 2883185 h 2883185"/>
              <a:gd name="connsiteX13" fmla="*/ 0 w 2161450"/>
              <a:gd name="connsiteY13" fmla="*/ 2248884 h 2883185"/>
              <a:gd name="connsiteX14" fmla="*/ 0 w 2161450"/>
              <a:gd name="connsiteY14" fmla="*/ 1614584 h 2883185"/>
              <a:gd name="connsiteX15" fmla="*/ 0 w 2161450"/>
              <a:gd name="connsiteY15" fmla="*/ 980283 h 2883185"/>
              <a:gd name="connsiteX16" fmla="*/ 0 w 2161450"/>
              <a:gd name="connsiteY16" fmla="*/ 0 h 2883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61450" h="2883185" fill="none" extrusionOk="0">
                <a:moveTo>
                  <a:pt x="0" y="0"/>
                </a:moveTo>
                <a:cubicBezTo>
                  <a:pt x="154579" y="-7493"/>
                  <a:pt x="306291" y="23581"/>
                  <a:pt x="518748" y="0"/>
                </a:cubicBezTo>
                <a:cubicBezTo>
                  <a:pt x="731205" y="-23581"/>
                  <a:pt x="906994" y="-2153"/>
                  <a:pt x="1080725" y="0"/>
                </a:cubicBezTo>
                <a:cubicBezTo>
                  <a:pt x="1254456" y="2153"/>
                  <a:pt x="1457597" y="23078"/>
                  <a:pt x="1577859" y="0"/>
                </a:cubicBezTo>
                <a:cubicBezTo>
                  <a:pt x="1698121" y="-23078"/>
                  <a:pt x="2039535" y="-12931"/>
                  <a:pt x="2161450" y="0"/>
                </a:cubicBezTo>
                <a:cubicBezTo>
                  <a:pt x="2138511" y="272191"/>
                  <a:pt x="2154633" y="282516"/>
                  <a:pt x="2161450" y="547805"/>
                </a:cubicBezTo>
                <a:cubicBezTo>
                  <a:pt x="2168267" y="813095"/>
                  <a:pt x="2172761" y="900224"/>
                  <a:pt x="2161450" y="1153274"/>
                </a:cubicBezTo>
                <a:cubicBezTo>
                  <a:pt x="2150139" y="1406324"/>
                  <a:pt x="2147734" y="1465969"/>
                  <a:pt x="2161450" y="1729911"/>
                </a:cubicBezTo>
                <a:cubicBezTo>
                  <a:pt x="2175166" y="1993853"/>
                  <a:pt x="2178917" y="2092049"/>
                  <a:pt x="2161450" y="2306548"/>
                </a:cubicBezTo>
                <a:cubicBezTo>
                  <a:pt x="2143983" y="2521047"/>
                  <a:pt x="2164630" y="2738090"/>
                  <a:pt x="2161450" y="2883185"/>
                </a:cubicBezTo>
                <a:cubicBezTo>
                  <a:pt x="1974536" y="2896190"/>
                  <a:pt x="1821243" y="2887387"/>
                  <a:pt x="1577859" y="2883185"/>
                </a:cubicBezTo>
                <a:cubicBezTo>
                  <a:pt x="1334475" y="2878983"/>
                  <a:pt x="1182890" y="2881260"/>
                  <a:pt x="994267" y="2883185"/>
                </a:cubicBezTo>
                <a:cubicBezTo>
                  <a:pt x="805644" y="2885110"/>
                  <a:pt x="474190" y="2913375"/>
                  <a:pt x="0" y="2883185"/>
                </a:cubicBezTo>
                <a:cubicBezTo>
                  <a:pt x="14748" y="2675064"/>
                  <a:pt x="-27322" y="2481549"/>
                  <a:pt x="0" y="2248884"/>
                </a:cubicBezTo>
                <a:cubicBezTo>
                  <a:pt x="27322" y="2016219"/>
                  <a:pt x="-18311" y="1788470"/>
                  <a:pt x="0" y="1614584"/>
                </a:cubicBezTo>
                <a:cubicBezTo>
                  <a:pt x="18311" y="1440698"/>
                  <a:pt x="13558" y="1224338"/>
                  <a:pt x="0" y="980283"/>
                </a:cubicBezTo>
                <a:cubicBezTo>
                  <a:pt x="-13558" y="736228"/>
                  <a:pt x="-3990" y="311763"/>
                  <a:pt x="0" y="0"/>
                </a:cubicBezTo>
                <a:close/>
              </a:path>
              <a:path w="2161450" h="2883185" stroke="0" extrusionOk="0">
                <a:moveTo>
                  <a:pt x="0" y="0"/>
                </a:moveTo>
                <a:cubicBezTo>
                  <a:pt x="259124" y="25781"/>
                  <a:pt x="317827" y="-2945"/>
                  <a:pt x="561977" y="0"/>
                </a:cubicBezTo>
                <a:cubicBezTo>
                  <a:pt x="806127" y="2945"/>
                  <a:pt x="871080" y="12171"/>
                  <a:pt x="1037496" y="0"/>
                </a:cubicBezTo>
                <a:cubicBezTo>
                  <a:pt x="1203912" y="-12171"/>
                  <a:pt x="1404481" y="24228"/>
                  <a:pt x="1577859" y="0"/>
                </a:cubicBezTo>
                <a:cubicBezTo>
                  <a:pt x="1751237" y="-24228"/>
                  <a:pt x="2009775" y="-11997"/>
                  <a:pt x="2161450" y="0"/>
                </a:cubicBezTo>
                <a:cubicBezTo>
                  <a:pt x="2151838" y="141008"/>
                  <a:pt x="2162910" y="316514"/>
                  <a:pt x="2161450" y="518973"/>
                </a:cubicBezTo>
                <a:cubicBezTo>
                  <a:pt x="2159990" y="721432"/>
                  <a:pt x="2183895" y="930981"/>
                  <a:pt x="2161450" y="1153274"/>
                </a:cubicBezTo>
                <a:cubicBezTo>
                  <a:pt x="2139005" y="1375567"/>
                  <a:pt x="2145770" y="1435111"/>
                  <a:pt x="2161450" y="1672247"/>
                </a:cubicBezTo>
                <a:cubicBezTo>
                  <a:pt x="2177130" y="1909383"/>
                  <a:pt x="2179067" y="2139894"/>
                  <a:pt x="2161450" y="2277716"/>
                </a:cubicBezTo>
                <a:cubicBezTo>
                  <a:pt x="2143833" y="2415538"/>
                  <a:pt x="2186648" y="2675752"/>
                  <a:pt x="2161450" y="2883185"/>
                </a:cubicBezTo>
                <a:cubicBezTo>
                  <a:pt x="1990750" y="2909985"/>
                  <a:pt x="1746535" y="2887736"/>
                  <a:pt x="1599473" y="2883185"/>
                </a:cubicBezTo>
                <a:cubicBezTo>
                  <a:pt x="1452411" y="2878634"/>
                  <a:pt x="1260043" y="2871552"/>
                  <a:pt x="1123954" y="2883185"/>
                </a:cubicBezTo>
                <a:cubicBezTo>
                  <a:pt x="987865" y="2894818"/>
                  <a:pt x="761217" y="2894355"/>
                  <a:pt x="605206" y="2883185"/>
                </a:cubicBezTo>
                <a:cubicBezTo>
                  <a:pt x="449195" y="2872015"/>
                  <a:pt x="292307" y="2902866"/>
                  <a:pt x="0" y="2883185"/>
                </a:cubicBezTo>
                <a:cubicBezTo>
                  <a:pt x="15132" y="2596374"/>
                  <a:pt x="-7983" y="2454843"/>
                  <a:pt x="0" y="2248884"/>
                </a:cubicBezTo>
                <a:cubicBezTo>
                  <a:pt x="7983" y="2042925"/>
                  <a:pt x="24508" y="1947732"/>
                  <a:pt x="0" y="1701079"/>
                </a:cubicBezTo>
                <a:cubicBezTo>
                  <a:pt x="-24508" y="1454427"/>
                  <a:pt x="24453" y="1241731"/>
                  <a:pt x="0" y="1095610"/>
                </a:cubicBezTo>
                <a:cubicBezTo>
                  <a:pt x="-24453" y="949489"/>
                  <a:pt x="19770" y="535120"/>
                  <a:pt x="0" y="0"/>
                </a:cubicBezTo>
                <a:close/>
              </a:path>
            </a:pathLst>
          </a:custGeom>
          <a:ln w="76200">
            <a:solidFill>
              <a:srgbClr val="0070C0"/>
            </a:solidFill>
            <a:extLst>
              <a:ext uri="{C807C97D-BFC1-408E-A445-0C87EB9F89A2}">
                <ask:lineSketchStyleProps xmlns:ask="http://schemas.microsoft.com/office/drawing/2018/sketchyshapes" sd="856141579">
                  <a:prstGeom prst="rect">
                    <a:avLst/>
                  </a:prstGeom>
                  <ask:type>
                    <ask:lineSketchFreehand/>
                  </ask:type>
                </ask:lineSketchStyleProps>
              </a:ext>
            </a:extLst>
          </a:ln>
        </p:spPr>
      </p:pic>
      <p:pic>
        <p:nvPicPr>
          <p:cNvPr id="17" name="Picture 16" descr="A person standing next to a table with other people&#10;&#10;Description automatically generated">
            <a:extLst>
              <a:ext uri="{FF2B5EF4-FFF2-40B4-BE49-F238E27FC236}">
                <a16:creationId xmlns:a16="http://schemas.microsoft.com/office/drawing/2014/main" id="{2ADD94C7-1FE5-D59B-2E68-F55D2F945F51}"/>
              </a:ext>
            </a:extLst>
          </p:cNvPr>
          <p:cNvPicPr>
            <a:picLocks noChangeAspect="1"/>
          </p:cNvPicPr>
          <p:nvPr/>
        </p:nvPicPr>
        <p:blipFill>
          <a:blip r:embed="rId3"/>
          <a:stretch>
            <a:fillRect/>
          </a:stretch>
        </p:blipFill>
        <p:spPr>
          <a:xfrm rot="20235367">
            <a:off x="611485" y="604796"/>
            <a:ext cx="3237380" cy="2427244"/>
          </a:xfrm>
          <a:custGeom>
            <a:avLst/>
            <a:gdLst>
              <a:gd name="connsiteX0" fmla="*/ 0 w 3237380"/>
              <a:gd name="connsiteY0" fmla="*/ 0 h 2427244"/>
              <a:gd name="connsiteX1" fmla="*/ 615102 w 3237380"/>
              <a:gd name="connsiteY1" fmla="*/ 0 h 2427244"/>
              <a:gd name="connsiteX2" fmla="*/ 1294952 w 3237380"/>
              <a:gd name="connsiteY2" fmla="*/ 0 h 2427244"/>
              <a:gd name="connsiteX3" fmla="*/ 1877680 w 3237380"/>
              <a:gd name="connsiteY3" fmla="*/ 0 h 2427244"/>
              <a:gd name="connsiteX4" fmla="*/ 2492783 w 3237380"/>
              <a:gd name="connsiteY4" fmla="*/ 0 h 2427244"/>
              <a:gd name="connsiteX5" fmla="*/ 3237380 w 3237380"/>
              <a:gd name="connsiteY5" fmla="*/ 0 h 2427244"/>
              <a:gd name="connsiteX6" fmla="*/ 3237380 w 3237380"/>
              <a:gd name="connsiteY6" fmla="*/ 558266 h 2427244"/>
              <a:gd name="connsiteX7" fmla="*/ 3237380 w 3237380"/>
              <a:gd name="connsiteY7" fmla="*/ 1165077 h 2427244"/>
              <a:gd name="connsiteX8" fmla="*/ 3237380 w 3237380"/>
              <a:gd name="connsiteY8" fmla="*/ 1771888 h 2427244"/>
              <a:gd name="connsiteX9" fmla="*/ 3237380 w 3237380"/>
              <a:gd name="connsiteY9" fmla="*/ 2427244 h 2427244"/>
              <a:gd name="connsiteX10" fmla="*/ 2525156 w 3237380"/>
              <a:gd name="connsiteY10" fmla="*/ 2427244 h 2427244"/>
              <a:gd name="connsiteX11" fmla="*/ 1812933 w 3237380"/>
              <a:gd name="connsiteY11" fmla="*/ 2427244 h 2427244"/>
              <a:gd name="connsiteX12" fmla="*/ 1133083 w 3237380"/>
              <a:gd name="connsiteY12" fmla="*/ 2427244 h 2427244"/>
              <a:gd name="connsiteX13" fmla="*/ 0 w 3237380"/>
              <a:gd name="connsiteY13" fmla="*/ 2427244 h 2427244"/>
              <a:gd name="connsiteX14" fmla="*/ 0 w 3237380"/>
              <a:gd name="connsiteY14" fmla="*/ 1820433 h 2427244"/>
              <a:gd name="connsiteX15" fmla="*/ 0 w 3237380"/>
              <a:gd name="connsiteY15" fmla="*/ 1165077 h 2427244"/>
              <a:gd name="connsiteX16" fmla="*/ 0 w 3237380"/>
              <a:gd name="connsiteY16" fmla="*/ 631083 h 2427244"/>
              <a:gd name="connsiteX17" fmla="*/ 0 w 3237380"/>
              <a:gd name="connsiteY17" fmla="*/ 0 h 242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37380" h="2427244" fill="none" extrusionOk="0">
                <a:moveTo>
                  <a:pt x="0" y="0"/>
                </a:moveTo>
                <a:cubicBezTo>
                  <a:pt x="215673" y="-18290"/>
                  <a:pt x="334811" y="9834"/>
                  <a:pt x="615102" y="0"/>
                </a:cubicBezTo>
                <a:cubicBezTo>
                  <a:pt x="895393" y="-9834"/>
                  <a:pt x="1010466" y="19269"/>
                  <a:pt x="1294952" y="0"/>
                </a:cubicBezTo>
                <a:cubicBezTo>
                  <a:pt x="1579438" y="-19269"/>
                  <a:pt x="1610731" y="1691"/>
                  <a:pt x="1877680" y="0"/>
                </a:cubicBezTo>
                <a:cubicBezTo>
                  <a:pt x="2144629" y="-1691"/>
                  <a:pt x="2257250" y="29561"/>
                  <a:pt x="2492783" y="0"/>
                </a:cubicBezTo>
                <a:cubicBezTo>
                  <a:pt x="2728316" y="-29561"/>
                  <a:pt x="2928262" y="-1836"/>
                  <a:pt x="3237380" y="0"/>
                </a:cubicBezTo>
                <a:cubicBezTo>
                  <a:pt x="3234189" y="247851"/>
                  <a:pt x="3247420" y="392441"/>
                  <a:pt x="3237380" y="558266"/>
                </a:cubicBezTo>
                <a:cubicBezTo>
                  <a:pt x="3227340" y="724091"/>
                  <a:pt x="3247388" y="1020208"/>
                  <a:pt x="3237380" y="1165077"/>
                </a:cubicBezTo>
                <a:cubicBezTo>
                  <a:pt x="3227372" y="1309946"/>
                  <a:pt x="3221036" y="1472234"/>
                  <a:pt x="3237380" y="1771888"/>
                </a:cubicBezTo>
                <a:cubicBezTo>
                  <a:pt x="3253724" y="2071542"/>
                  <a:pt x="3254771" y="2123252"/>
                  <a:pt x="3237380" y="2427244"/>
                </a:cubicBezTo>
                <a:cubicBezTo>
                  <a:pt x="2985390" y="2461933"/>
                  <a:pt x="2830465" y="2413193"/>
                  <a:pt x="2525156" y="2427244"/>
                </a:cubicBezTo>
                <a:cubicBezTo>
                  <a:pt x="2219847" y="2441295"/>
                  <a:pt x="2000070" y="2400717"/>
                  <a:pt x="1812933" y="2427244"/>
                </a:cubicBezTo>
                <a:cubicBezTo>
                  <a:pt x="1625796" y="2453771"/>
                  <a:pt x="1418401" y="2406386"/>
                  <a:pt x="1133083" y="2427244"/>
                </a:cubicBezTo>
                <a:cubicBezTo>
                  <a:pt x="847765" y="2448103"/>
                  <a:pt x="542122" y="2422964"/>
                  <a:pt x="0" y="2427244"/>
                </a:cubicBezTo>
                <a:cubicBezTo>
                  <a:pt x="3668" y="2294044"/>
                  <a:pt x="-25628" y="2021632"/>
                  <a:pt x="0" y="1820433"/>
                </a:cubicBezTo>
                <a:cubicBezTo>
                  <a:pt x="25628" y="1619234"/>
                  <a:pt x="25409" y="1316481"/>
                  <a:pt x="0" y="1165077"/>
                </a:cubicBezTo>
                <a:cubicBezTo>
                  <a:pt x="-25409" y="1013673"/>
                  <a:pt x="-8872" y="791069"/>
                  <a:pt x="0" y="631083"/>
                </a:cubicBezTo>
                <a:cubicBezTo>
                  <a:pt x="8872" y="471097"/>
                  <a:pt x="2851" y="261770"/>
                  <a:pt x="0" y="0"/>
                </a:cubicBezTo>
                <a:close/>
              </a:path>
              <a:path w="3237380" h="2427244" stroke="0" extrusionOk="0">
                <a:moveTo>
                  <a:pt x="0" y="0"/>
                </a:moveTo>
                <a:cubicBezTo>
                  <a:pt x="289453" y="-11267"/>
                  <a:pt x="435339" y="-17094"/>
                  <a:pt x="679850" y="0"/>
                </a:cubicBezTo>
                <a:cubicBezTo>
                  <a:pt x="924361" y="17094"/>
                  <a:pt x="985504" y="-12796"/>
                  <a:pt x="1230204" y="0"/>
                </a:cubicBezTo>
                <a:cubicBezTo>
                  <a:pt x="1474904" y="12796"/>
                  <a:pt x="1618519" y="1379"/>
                  <a:pt x="1877680" y="0"/>
                </a:cubicBezTo>
                <a:cubicBezTo>
                  <a:pt x="2136841" y="-1379"/>
                  <a:pt x="2336424" y="-20635"/>
                  <a:pt x="2460409" y="0"/>
                </a:cubicBezTo>
                <a:cubicBezTo>
                  <a:pt x="2584394" y="20635"/>
                  <a:pt x="2939988" y="36353"/>
                  <a:pt x="3237380" y="0"/>
                </a:cubicBezTo>
                <a:cubicBezTo>
                  <a:pt x="3244693" y="160412"/>
                  <a:pt x="3229054" y="451724"/>
                  <a:pt x="3237380" y="655356"/>
                </a:cubicBezTo>
                <a:cubicBezTo>
                  <a:pt x="3245706" y="858988"/>
                  <a:pt x="3220554" y="960090"/>
                  <a:pt x="3237380" y="1213622"/>
                </a:cubicBezTo>
                <a:cubicBezTo>
                  <a:pt x="3254206" y="1467154"/>
                  <a:pt x="3245446" y="1582145"/>
                  <a:pt x="3237380" y="1844705"/>
                </a:cubicBezTo>
                <a:cubicBezTo>
                  <a:pt x="3229314" y="2107265"/>
                  <a:pt x="3219126" y="2145840"/>
                  <a:pt x="3237380" y="2427244"/>
                </a:cubicBezTo>
                <a:cubicBezTo>
                  <a:pt x="2904195" y="2443270"/>
                  <a:pt x="2764620" y="2412362"/>
                  <a:pt x="2557530" y="2427244"/>
                </a:cubicBezTo>
                <a:cubicBezTo>
                  <a:pt x="2350440" y="2442127"/>
                  <a:pt x="2249162" y="2443609"/>
                  <a:pt x="2007176" y="2427244"/>
                </a:cubicBezTo>
                <a:cubicBezTo>
                  <a:pt x="1765190" y="2410879"/>
                  <a:pt x="1646156" y="2431969"/>
                  <a:pt x="1392073" y="2427244"/>
                </a:cubicBezTo>
                <a:cubicBezTo>
                  <a:pt x="1137990" y="2422519"/>
                  <a:pt x="997375" y="2430435"/>
                  <a:pt x="744597" y="2427244"/>
                </a:cubicBezTo>
                <a:cubicBezTo>
                  <a:pt x="491819" y="2424053"/>
                  <a:pt x="330023" y="2444195"/>
                  <a:pt x="0" y="2427244"/>
                </a:cubicBezTo>
                <a:cubicBezTo>
                  <a:pt x="-1779" y="2255289"/>
                  <a:pt x="-27324" y="1956314"/>
                  <a:pt x="0" y="1771888"/>
                </a:cubicBezTo>
                <a:cubicBezTo>
                  <a:pt x="27324" y="1587462"/>
                  <a:pt x="-22332" y="1450181"/>
                  <a:pt x="0" y="1140805"/>
                </a:cubicBezTo>
                <a:cubicBezTo>
                  <a:pt x="22332" y="831429"/>
                  <a:pt x="22555" y="357532"/>
                  <a:pt x="0" y="0"/>
                </a:cubicBezTo>
                <a:close/>
              </a:path>
            </a:pathLst>
          </a:custGeom>
          <a:ln w="76200">
            <a:solidFill>
              <a:srgbClr val="0070C0"/>
            </a:solidFill>
            <a:extLst>
              <a:ext uri="{C807C97D-BFC1-408E-A445-0C87EB9F89A2}">
                <ask:lineSketchStyleProps xmlns:ask="http://schemas.microsoft.com/office/drawing/2018/sketchyshapes" sd="856141579">
                  <a:prstGeom prst="rect">
                    <a:avLst/>
                  </a:prstGeom>
                  <ask:type>
                    <ask:lineSketchFreehand/>
                  </ask:type>
                </ask:lineSketchStyleProps>
              </a:ext>
            </a:extLst>
          </a:ln>
        </p:spPr>
      </p:pic>
      <p:pic>
        <p:nvPicPr>
          <p:cNvPr id="19" name="Picture 18" descr="A group of people standing around a table&#10;&#10;Description automatically generated">
            <a:extLst>
              <a:ext uri="{FF2B5EF4-FFF2-40B4-BE49-F238E27FC236}">
                <a16:creationId xmlns:a16="http://schemas.microsoft.com/office/drawing/2014/main" id="{041211DB-7C74-2A35-6E78-F7C7AD59EE1F}"/>
              </a:ext>
            </a:extLst>
          </p:cNvPr>
          <p:cNvPicPr>
            <a:picLocks noChangeAspect="1"/>
          </p:cNvPicPr>
          <p:nvPr/>
        </p:nvPicPr>
        <p:blipFill>
          <a:blip r:embed="rId4"/>
          <a:stretch>
            <a:fillRect/>
          </a:stretch>
        </p:blipFill>
        <p:spPr>
          <a:xfrm>
            <a:off x="3636007" y="2201324"/>
            <a:ext cx="3566905" cy="2674307"/>
          </a:xfrm>
          <a:custGeom>
            <a:avLst/>
            <a:gdLst>
              <a:gd name="connsiteX0" fmla="*/ 0 w 3566905"/>
              <a:gd name="connsiteY0" fmla="*/ 0 h 2674307"/>
              <a:gd name="connsiteX1" fmla="*/ 594484 w 3566905"/>
              <a:gd name="connsiteY1" fmla="*/ 0 h 2674307"/>
              <a:gd name="connsiteX2" fmla="*/ 1153299 w 3566905"/>
              <a:gd name="connsiteY2" fmla="*/ 0 h 2674307"/>
              <a:gd name="connsiteX3" fmla="*/ 1712114 w 3566905"/>
              <a:gd name="connsiteY3" fmla="*/ 0 h 2674307"/>
              <a:gd name="connsiteX4" fmla="*/ 2235260 w 3566905"/>
              <a:gd name="connsiteY4" fmla="*/ 0 h 2674307"/>
              <a:gd name="connsiteX5" fmla="*/ 2865414 w 3566905"/>
              <a:gd name="connsiteY5" fmla="*/ 0 h 2674307"/>
              <a:gd name="connsiteX6" fmla="*/ 3566905 w 3566905"/>
              <a:gd name="connsiteY6" fmla="*/ 0 h 2674307"/>
              <a:gd name="connsiteX7" fmla="*/ 3566905 w 3566905"/>
              <a:gd name="connsiteY7" fmla="*/ 641834 h 2674307"/>
              <a:gd name="connsiteX8" fmla="*/ 3566905 w 3566905"/>
              <a:gd name="connsiteY8" fmla="*/ 1363897 h 2674307"/>
              <a:gd name="connsiteX9" fmla="*/ 3566905 w 3566905"/>
              <a:gd name="connsiteY9" fmla="*/ 2032473 h 2674307"/>
              <a:gd name="connsiteX10" fmla="*/ 3566905 w 3566905"/>
              <a:gd name="connsiteY10" fmla="*/ 2674307 h 2674307"/>
              <a:gd name="connsiteX11" fmla="*/ 2901083 w 3566905"/>
              <a:gd name="connsiteY11" fmla="*/ 2674307 h 2674307"/>
              <a:gd name="connsiteX12" fmla="*/ 2306599 w 3566905"/>
              <a:gd name="connsiteY12" fmla="*/ 2674307 h 2674307"/>
              <a:gd name="connsiteX13" fmla="*/ 1712114 w 3566905"/>
              <a:gd name="connsiteY13" fmla="*/ 2674307 h 2674307"/>
              <a:gd name="connsiteX14" fmla="*/ 1081961 w 3566905"/>
              <a:gd name="connsiteY14" fmla="*/ 2674307 h 2674307"/>
              <a:gd name="connsiteX15" fmla="*/ 523146 w 3566905"/>
              <a:gd name="connsiteY15" fmla="*/ 2674307 h 2674307"/>
              <a:gd name="connsiteX16" fmla="*/ 0 w 3566905"/>
              <a:gd name="connsiteY16" fmla="*/ 2674307 h 2674307"/>
              <a:gd name="connsiteX17" fmla="*/ 0 w 3566905"/>
              <a:gd name="connsiteY17" fmla="*/ 2005730 h 2674307"/>
              <a:gd name="connsiteX18" fmla="*/ 0 w 3566905"/>
              <a:gd name="connsiteY18" fmla="*/ 1337154 h 2674307"/>
              <a:gd name="connsiteX19" fmla="*/ 0 w 3566905"/>
              <a:gd name="connsiteY19" fmla="*/ 748806 h 2674307"/>
              <a:gd name="connsiteX20" fmla="*/ 0 w 3566905"/>
              <a:gd name="connsiteY20" fmla="*/ 0 h 2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66905" h="2674307" fill="none" extrusionOk="0">
                <a:moveTo>
                  <a:pt x="0" y="0"/>
                </a:moveTo>
                <a:cubicBezTo>
                  <a:pt x="296034" y="-17240"/>
                  <a:pt x="347458" y="-13591"/>
                  <a:pt x="594484" y="0"/>
                </a:cubicBezTo>
                <a:cubicBezTo>
                  <a:pt x="841510" y="13591"/>
                  <a:pt x="1039338" y="-25363"/>
                  <a:pt x="1153299" y="0"/>
                </a:cubicBezTo>
                <a:cubicBezTo>
                  <a:pt x="1267260" y="25363"/>
                  <a:pt x="1470151" y="-21686"/>
                  <a:pt x="1712114" y="0"/>
                </a:cubicBezTo>
                <a:cubicBezTo>
                  <a:pt x="1954077" y="21686"/>
                  <a:pt x="2008464" y="-23858"/>
                  <a:pt x="2235260" y="0"/>
                </a:cubicBezTo>
                <a:cubicBezTo>
                  <a:pt x="2462056" y="23858"/>
                  <a:pt x="2658688" y="14841"/>
                  <a:pt x="2865414" y="0"/>
                </a:cubicBezTo>
                <a:cubicBezTo>
                  <a:pt x="3072140" y="-14841"/>
                  <a:pt x="3325342" y="34529"/>
                  <a:pt x="3566905" y="0"/>
                </a:cubicBezTo>
                <a:cubicBezTo>
                  <a:pt x="3571125" y="165725"/>
                  <a:pt x="3596156" y="407024"/>
                  <a:pt x="3566905" y="641834"/>
                </a:cubicBezTo>
                <a:cubicBezTo>
                  <a:pt x="3537654" y="876644"/>
                  <a:pt x="3537169" y="1046251"/>
                  <a:pt x="3566905" y="1363897"/>
                </a:cubicBezTo>
                <a:cubicBezTo>
                  <a:pt x="3596641" y="1681543"/>
                  <a:pt x="3540132" y="1751130"/>
                  <a:pt x="3566905" y="2032473"/>
                </a:cubicBezTo>
                <a:cubicBezTo>
                  <a:pt x="3593678" y="2313816"/>
                  <a:pt x="3576510" y="2400399"/>
                  <a:pt x="3566905" y="2674307"/>
                </a:cubicBezTo>
                <a:cubicBezTo>
                  <a:pt x="3393553" y="2693804"/>
                  <a:pt x="3117489" y="2673560"/>
                  <a:pt x="2901083" y="2674307"/>
                </a:cubicBezTo>
                <a:cubicBezTo>
                  <a:pt x="2684677" y="2675054"/>
                  <a:pt x="2463780" y="2670079"/>
                  <a:pt x="2306599" y="2674307"/>
                </a:cubicBezTo>
                <a:cubicBezTo>
                  <a:pt x="2149418" y="2678535"/>
                  <a:pt x="1894034" y="2689591"/>
                  <a:pt x="1712114" y="2674307"/>
                </a:cubicBezTo>
                <a:cubicBezTo>
                  <a:pt x="1530194" y="2659023"/>
                  <a:pt x="1305962" y="2662395"/>
                  <a:pt x="1081961" y="2674307"/>
                </a:cubicBezTo>
                <a:cubicBezTo>
                  <a:pt x="857960" y="2686219"/>
                  <a:pt x="754683" y="2679632"/>
                  <a:pt x="523146" y="2674307"/>
                </a:cubicBezTo>
                <a:cubicBezTo>
                  <a:pt x="291609" y="2668982"/>
                  <a:pt x="146503" y="2665876"/>
                  <a:pt x="0" y="2674307"/>
                </a:cubicBezTo>
                <a:cubicBezTo>
                  <a:pt x="22479" y="2488842"/>
                  <a:pt x="628" y="2257497"/>
                  <a:pt x="0" y="2005730"/>
                </a:cubicBezTo>
                <a:cubicBezTo>
                  <a:pt x="-628" y="1753963"/>
                  <a:pt x="-30204" y="1565906"/>
                  <a:pt x="0" y="1337154"/>
                </a:cubicBezTo>
                <a:cubicBezTo>
                  <a:pt x="30204" y="1108402"/>
                  <a:pt x="22730" y="925518"/>
                  <a:pt x="0" y="748806"/>
                </a:cubicBezTo>
                <a:cubicBezTo>
                  <a:pt x="-22730" y="572094"/>
                  <a:pt x="-13409" y="181963"/>
                  <a:pt x="0" y="0"/>
                </a:cubicBezTo>
                <a:close/>
              </a:path>
              <a:path w="3566905" h="2674307" stroke="0" extrusionOk="0">
                <a:moveTo>
                  <a:pt x="0" y="0"/>
                </a:moveTo>
                <a:cubicBezTo>
                  <a:pt x="133449" y="-7215"/>
                  <a:pt x="488691" y="27753"/>
                  <a:pt x="630153" y="0"/>
                </a:cubicBezTo>
                <a:cubicBezTo>
                  <a:pt x="771615" y="-27753"/>
                  <a:pt x="886517" y="24140"/>
                  <a:pt x="1117630" y="0"/>
                </a:cubicBezTo>
                <a:cubicBezTo>
                  <a:pt x="1348743" y="-24140"/>
                  <a:pt x="1568773" y="4977"/>
                  <a:pt x="1712114" y="0"/>
                </a:cubicBezTo>
                <a:cubicBezTo>
                  <a:pt x="1855455" y="-4977"/>
                  <a:pt x="2095576" y="4647"/>
                  <a:pt x="2235260" y="0"/>
                </a:cubicBezTo>
                <a:cubicBezTo>
                  <a:pt x="2374944" y="-4647"/>
                  <a:pt x="2608912" y="-16418"/>
                  <a:pt x="2758407" y="0"/>
                </a:cubicBezTo>
                <a:cubicBezTo>
                  <a:pt x="2907902" y="16418"/>
                  <a:pt x="3203555" y="-40126"/>
                  <a:pt x="3566905" y="0"/>
                </a:cubicBezTo>
                <a:cubicBezTo>
                  <a:pt x="3539169" y="187160"/>
                  <a:pt x="3561108" y="416187"/>
                  <a:pt x="3566905" y="668577"/>
                </a:cubicBezTo>
                <a:cubicBezTo>
                  <a:pt x="3572702" y="920967"/>
                  <a:pt x="3579611" y="1187543"/>
                  <a:pt x="3566905" y="1363897"/>
                </a:cubicBezTo>
                <a:cubicBezTo>
                  <a:pt x="3554199" y="1540251"/>
                  <a:pt x="3570288" y="1694334"/>
                  <a:pt x="3566905" y="2005730"/>
                </a:cubicBezTo>
                <a:cubicBezTo>
                  <a:pt x="3563522" y="2317126"/>
                  <a:pt x="3547034" y="2518822"/>
                  <a:pt x="3566905" y="2674307"/>
                </a:cubicBezTo>
                <a:cubicBezTo>
                  <a:pt x="3411071" y="2691342"/>
                  <a:pt x="3211276" y="2651075"/>
                  <a:pt x="2972421" y="2674307"/>
                </a:cubicBezTo>
                <a:cubicBezTo>
                  <a:pt x="2733566" y="2697539"/>
                  <a:pt x="2592969" y="2689784"/>
                  <a:pt x="2413606" y="2674307"/>
                </a:cubicBezTo>
                <a:cubicBezTo>
                  <a:pt x="2234244" y="2658830"/>
                  <a:pt x="2100536" y="2664414"/>
                  <a:pt x="1819122" y="2674307"/>
                </a:cubicBezTo>
                <a:cubicBezTo>
                  <a:pt x="1537708" y="2684200"/>
                  <a:pt x="1421506" y="2652991"/>
                  <a:pt x="1153299" y="2674307"/>
                </a:cubicBezTo>
                <a:cubicBezTo>
                  <a:pt x="885092" y="2695623"/>
                  <a:pt x="413118" y="2721100"/>
                  <a:pt x="0" y="2674307"/>
                </a:cubicBezTo>
                <a:cubicBezTo>
                  <a:pt x="27527" y="2421272"/>
                  <a:pt x="1085" y="2269957"/>
                  <a:pt x="0" y="2005730"/>
                </a:cubicBezTo>
                <a:cubicBezTo>
                  <a:pt x="-1085" y="1741503"/>
                  <a:pt x="-4654" y="1634981"/>
                  <a:pt x="0" y="1310410"/>
                </a:cubicBezTo>
                <a:cubicBezTo>
                  <a:pt x="4654" y="985839"/>
                  <a:pt x="19172" y="839797"/>
                  <a:pt x="0" y="668577"/>
                </a:cubicBezTo>
                <a:cubicBezTo>
                  <a:pt x="-19172" y="497357"/>
                  <a:pt x="-13819" y="197109"/>
                  <a:pt x="0" y="0"/>
                </a:cubicBezTo>
                <a:close/>
              </a:path>
            </a:pathLst>
          </a:custGeom>
          <a:ln w="76200">
            <a:solidFill>
              <a:srgbClr val="0070C0"/>
            </a:solidFill>
            <a:extLst>
              <a:ext uri="{C807C97D-BFC1-408E-A445-0C87EB9F89A2}">
                <ask:lineSketchStyleProps xmlns:ask="http://schemas.microsoft.com/office/drawing/2018/sketchyshapes" sd="856141579">
                  <a:prstGeom prst="rect">
                    <a:avLst/>
                  </a:prstGeom>
                  <ask:type>
                    <ask:lineSketchFreehand/>
                  </ask:type>
                </ask:lineSketchStyleProps>
              </a:ext>
            </a:extLst>
          </a:ln>
        </p:spPr>
      </p:pic>
      <p:pic>
        <p:nvPicPr>
          <p:cNvPr id="21" name="Picture 20" descr="A group of women painting on cardboard&#10;&#10;Description automatically generated">
            <a:extLst>
              <a:ext uri="{FF2B5EF4-FFF2-40B4-BE49-F238E27FC236}">
                <a16:creationId xmlns:a16="http://schemas.microsoft.com/office/drawing/2014/main" id="{B1AB7045-BCCA-844C-B51F-0A761AFF9D72}"/>
              </a:ext>
            </a:extLst>
          </p:cNvPr>
          <p:cNvPicPr>
            <a:picLocks noChangeAspect="1"/>
          </p:cNvPicPr>
          <p:nvPr/>
        </p:nvPicPr>
        <p:blipFill>
          <a:blip r:embed="rId5"/>
          <a:stretch>
            <a:fillRect/>
          </a:stretch>
        </p:blipFill>
        <p:spPr>
          <a:xfrm>
            <a:off x="7149093" y="3024080"/>
            <a:ext cx="3566905" cy="2674307"/>
          </a:xfrm>
          <a:custGeom>
            <a:avLst/>
            <a:gdLst>
              <a:gd name="connsiteX0" fmla="*/ 0 w 3566905"/>
              <a:gd name="connsiteY0" fmla="*/ 0 h 2674307"/>
              <a:gd name="connsiteX1" fmla="*/ 594484 w 3566905"/>
              <a:gd name="connsiteY1" fmla="*/ 0 h 2674307"/>
              <a:gd name="connsiteX2" fmla="*/ 1153299 w 3566905"/>
              <a:gd name="connsiteY2" fmla="*/ 0 h 2674307"/>
              <a:gd name="connsiteX3" fmla="*/ 1712114 w 3566905"/>
              <a:gd name="connsiteY3" fmla="*/ 0 h 2674307"/>
              <a:gd name="connsiteX4" fmla="*/ 2235260 w 3566905"/>
              <a:gd name="connsiteY4" fmla="*/ 0 h 2674307"/>
              <a:gd name="connsiteX5" fmla="*/ 2865414 w 3566905"/>
              <a:gd name="connsiteY5" fmla="*/ 0 h 2674307"/>
              <a:gd name="connsiteX6" fmla="*/ 3566905 w 3566905"/>
              <a:gd name="connsiteY6" fmla="*/ 0 h 2674307"/>
              <a:gd name="connsiteX7" fmla="*/ 3566905 w 3566905"/>
              <a:gd name="connsiteY7" fmla="*/ 641834 h 2674307"/>
              <a:gd name="connsiteX8" fmla="*/ 3566905 w 3566905"/>
              <a:gd name="connsiteY8" fmla="*/ 1363897 h 2674307"/>
              <a:gd name="connsiteX9" fmla="*/ 3566905 w 3566905"/>
              <a:gd name="connsiteY9" fmla="*/ 2032473 h 2674307"/>
              <a:gd name="connsiteX10" fmla="*/ 3566905 w 3566905"/>
              <a:gd name="connsiteY10" fmla="*/ 2674307 h 2674307"/>
              <a:gd name="connsiteX11" fmla="*/ 2901083 w 3566905"/>
              <a:gd name="connsiteY11" fmla="*/ 2674307 h 2674307"/>
              <a:gd name="connsiteX12" fmla="*/ 2306599 w 3566905"/>
              <a:gd name="connsiteY12" fmla="*/ 2674307 h 2674307"/>
              <a:gd name="connsiteX13" fmla="*/ 1712114 w 3566905"/>
              <a:gd name="connsiteY13" fmla="*/ 2674307 h 2674307"/>
              <a:gd name="connsiteX14" fmla="*/ 1081961 w 3566905"/>
              <a:gd name="connsiteY14" fmla="*/ 2674307 h 2674307"/>
              <a:gd name="connsiteX15" fmla="*/ 523146 w 3566905"/>
              <a:gd name="connsiteY15" fmla="*/ 2674307 h 2674307"/>
              <a:gd name="connsiteX16" fmla="*/ 0 w 3566905"/>
              <a:gd name="connsiteY16" fmla="*/ 2674307 h 2674307"/>
              <a:gd name="connsiteX17" fmla="*/ 0 w 3566905"/>
              <a:gd name="connsiteY17" fmla="*/ 2005730 h 2674307"/>
              <a:gd name="connsiteX18" fmla="*/ 0 w 3566905"/>
              <a:gd name="connsiteY18" fmla="*/ 1337154 h 2674307"/>
              <a:gd name="connsiteX19" fmla="*/ 0 w 3566905"/>
              <a:gd name="connsiteY19" fmla="*/ 748806 h 2674307"/>
              <a:gd name="connsiteX20" fmla="*/ 0 w 3566905"/>
              <a:gd name="connsiteY20" fmla="*/ 0 h 2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66905" h="2674307" fill="none" extrusionOk="0">
                <a:moveTo>
                  <a:pt x="0" y="0"/>
                </a:moveTo>
                <a:cubicBezTo>
                  <a:pt x="296034" y="-17240"/>
                  <a:pt x="347458" y="-13591"/>
                  <a:pt x="594484" y="0"/>
                </a:cubicBezTo>
                <a:cubicBezTo>
                  <a:pt x="841510" y="13591"/>
                  <a:pt x="1039338" y="-25363"/>
                  <a:pt x="1153299" y="0"/>
                </a:cubicBezTo>
                <a:cubicBezTo>
                  <a:pt x="1267260" y="25363"/>
                  <a:pt x="1470151" y="-21686"/>
                  <a:pt x="1712114" y="0"/>
                </a:cubicBezTo>
                <a:cubicBezTo>
                  <a:pt x="1954077" y="21686"/>
                  <a:pt x="2008464" y="-23858"/>
                  <a:pt x="2235260" y="0"/>
                </a:cubicBezTo>
                <a:cubicBezTo>
                  <a:pt x="2462056" y="23858"/>
                  <a:pt x="2658688" y="14841"/>
                  <a:pt x="2865414" y="0"/>
                </a:cubicBezTo>
                <a:cubicBezTo>
                  <a:pt x="3072140" y="-14841"/>
                  <a:pt x="3325342" y="34529"/>
                  <a:pt x="3566905" y="0"/>
                </a:cubicBezTo>
                <a:cubicBezTo>
                  <a:pt x="3571125" y="165725"/>
                  <a:pt x="3596156" y="407024"/>
                  <a:pt x="3566905" y="641834"/>
                </a:cubicBezTo>
                <a:cubicBezTo>
                  <a:pt x="3537654" y="876644"/>
                  <a:pt x="3537169" y="1046251"/>
                  <a:pt x="3566905" y="1363897"/>
                </a:cubicBezTo>
                <a:cubicBezTo>
                  <a:pt x="3596641" y="1681543"/>
                  <a:pt x="3540132" y="1751130"/>
                  <a:pt x="3566905" y="2032473"/>
                </a:cubicBezTo>
                <a:cubicBezTo>
                  <a:pt x="3593678" y="2313816"/>
                  <a:pt x="3576510" y="2400399"/>
                  <a:pt x="3566905" y="2674307"/>
                </a:cubicBezTo>
                <a:cubicBezTo>
                  <a:pt x="3393553" y="2693804"/>
                  <a:pt x="3117489" y="2673560"/>
                  <a:pt x="2901083" y="2674307"/>
                </a:cubicBezTo>
                <a:cubicBezTo>
                  <a:pt x="2684677" y="2675054"/>
                  <a:pt x="2463780" y="2670079"/>
                  <a:pt x="2306599" y="2674307"/>
                </a:cubicBezTo>
                <a:cubicBezTo>
                  <a:pt x="2149418" y="2678535"/>
                  <a:pt x="1894034" y="2689591"/>
                  <a:pt x="1712114" y="2674307"/>
                </a:cubicBezTo>
                <a:cubicBezTo>
                  <a:pt x="1530194" y="2659023"/>
                  <a:pt x="1305962" y="2662395"/>
                  <a:pt x="1081961" y="2674307"/>
                </a:cubicBezTo>
                <a:cubicBezTo>
                  <a:pt x="857960" y="2686219"/>
                  <a:pt x="754683" y="2679632"/>
                  <a:pt x="523146" y="2674307"/>
                </a:cubicBezTo>
                <a:cubicBezTo>
                  <a:pt x="291609" y="2668982"/>
                  <a:pt x="146503" y="2665876"/>
                  <a:pt x="0" y="2674307"/>
                </a:cubicBezTo>
                <a:cubicBezTo>
                  <a:pt x="22479" y="2488842"/>
                  <a:pt x="628" y="2257497"/>
                  <a:pt x="0" y="2005730"/>
                </a:cubicBezTo>
                <a:cubicBezTo>
                  <a:pt x="-628" y="1753963"/>
                  <a:pt x="-30204" y="1565906"/>
                  <a:pt x="0" y="1337154"/>
                </a:cubicBezTo>
                <a:cubicBezTo>
                  <a:pt x="30204" y="1108402"/>
                  <a:pt x="22730" y="925518"/>
                  <a:pt x="0" y="748806"/>
                </a:cubicBezTo>
                <a:cubicBezTo>
                  <a:pt x="-22730" y="572094"/>
                  <a:pt x="-13409" y="181963"/>
                  <a:pt x="0" y="0"/>
                </a:cubicBezTo>
                <a:close/>
              </a:path>
              <a:path w="3566905" h="2674307" stroke="0" extrusionOk="0">
                <a:moveTo>
                  <a:pt x="0" y="0"/>
                </a:moveTo>
                <a:cubicBezTo>
                  <a:pt x="133449" y="-7215"/>
                  <a:pt x="488691" y="27753"/>
                  <a:pt x="630153" y="0"/>
                </a:cubicBezTo>
                <a:cubicBezTo>
                  <a:pt x="771615" y="-27753"/>
                  <a:pt x="886517" y="24140"/>
                  <a:pt x="1117630" y="0"/>
                </a:cubicBezTo>
                <a:cubicBezTo>
                  <a:pt x="1348743" y="-24140"/>
                  <a:pt x="1568773" y="4977"/>
                  <a:pt x="1712114" y="0"/>
                </a:cubicBezTo>
                <a:cubicBezTo>
                  <a:pt x="1855455" y="-4977"/>
                  <a:pt x="2095576" y="4647"/>
                  <a:pt x="2235260" y="0"/>
                </a:cubicBezTo>
                <a:cubicBezTo>
                  <a:pt x="2374944" y="-4647"/>
                  <a:pt x="2608912" y="-16418"/>
                  <a:pt x="2758407" y="0"/>
                </a:cubicBezTo>
                <a:cubicBezTo>
                  <a:pt x="2907902" y="16418"/>
                  <a:pt x="3203555" y="-40126"/>
                  <a:pt x="3566905" y="0"/>
                </a:cubicBezTo>
                <a:cubicBezTo>
                  <a:pt x="3539169" y="187160"/>
                  <a:pt x="3561108" y="416187"/>
                  <a:pt x="3566905" y="668577"/>
                </a:cubicBezTo>
                <a:cubicBezTo>
                  <a:pt x="3572702" y="920967"/>
                  <a:pt x="3579611" y="1187543"/>
                  <a:pt x="3566905" y="1363897"/>
                </a:cubicBezTo>
                <a:cubicBezTo>
                  <a:pt x="3554199" y="1540251"/>
                  <a:pt x="3570288" y="1694334"/>
                  <a:pt x="3566905" y="2005730"/>
                </a:cubicBezTo>
                <a:cubicBezTo>
                  <a:pt x="3563522" y="2317126"/>
                  <a:pt x="3547034" y="2518822"/>
                  <a:pt x="3566905" y="2674307"/>
                </a:cubicBezTo>
                <a:cubicBezTo>
                  <a:pt x="3411071" y="2691342"/>
                  <a:pt x="3211276" y="2651075"/>
                  <a:pt x="2972421" y="2674307"/>
                </a:cubicBezTo>
                <a:cubicBezTo>
                  <a:pt x="2733566" y="2697539"/>
                  <a:pt x="2592969" y="2689784"/>
                  <a:pt x="2413606" y="2674307"/>
                </a:cubicBezTo>
                <a:cubicBezTo>
                  <a:pt x="2234244" y="2658830"/>
                  <a:pt x="2100536" y="2664414"/>
                  <a:pt x="1819122" y="2674307"/>
                </a:cubicBezTo>
                <a:cubicBezTo>
                  <a:pt x="1537708" y="2684200"/>
                  <a:pt x="1421506" y="2652991"/>
                  <a:pt x="1153299" y="2674307"/>
                </a:cubicBezTo>
                <a:cubicBezTo>
                  <a:pt x="885092" y="2695623"/>
                  <a:pt x="413118" y="2721100"/>
                  <a:pt x="0" y="2674307"/>
                </a:cubicBezTo>
                <a:cubicBezTo>
                  <a:pt x="27527" y="2421272"/>
                  <a:pt x="1085" y="2269957"/>
                  <a:pt x="0" y="2005730"/>
                </a:cubicBezTo>
                <a:cubicBezTo>
                  <a:pt x="-1085" y="1741503"/>
                  <a:pt x="-4654" y="1634981"/>
                  <a:pt x="0" y="1310410"/>
                </a:cubicBezTo>
                <a:cubicBezTo>
                  <a:pt x="4654" y="985839"/>
                  <a:pt x="19172" y="839797"/>
                  <a:pt x="0" y="668577"/>
                </a:cubicBezTo>
                <a:cubicBezTo>
                  <a:pt x="-19172" y="497357"/>
                  <a:pt x="-13819" y="197109"/>
                  <a:pt x="0" y="0"/>
                </a:cubicBezTo>
                <a:close/>
              </a:path>
            </a:pathLst>
          </a:custGeom>
          <a:ln w="76200">
            <a:solidFill>
              <a:srgbClr val="0070C0"/>
            </a:solidFill>
            <a:extLst>
              <a:ext uri="{C807C97D-BFC1-408E-A445-0C87EB9F89A2}">
                <ask:lineSketchStyleProps xmlns:ask="http://schemas.microsoft.com/office/drawing/2018/sketchyshapes" sd="856141579">
                  <a:prstGeom prst="rect">
                    <a:avLst/>
                  </a:prstGeom>
                  <ask:type>
                    <ask:lineSketchFreehand/>
                  </ask:type>
                </ask:lineSketchStyleProps>
              </a:ext>
            </a:extLst>
          </a:ln>
        </p:spPr>
      </p:pic>
      <p:pic>
        <p:nvPicPr>
          <p:cNvPr id="23" name="Picture 22" descr="A group of people outside&#10;&#10;Description automatically generated">
            <a:extLst>
              <a:ext uri="{FF2B5EF4-FFF2-40B4-BE49-F238E27FC236}">
                <a16:creationId xmlns:a16="http://schemas.microsoft.com/office/drawing/2014/main" id="{F9B506B1-5547-FF86-D4E2-6054F6669C9F}"/>
              </a:ext>
            </a:extLst>
          </p:cNvPr>
          <p:cNvPicPr>
            <a:picLocks noChangeAspect="1"/>
          </p:cNvPicPr>
          <p:nvPr/>
        </p:nvPicPr>
        <p:blipFill>
          <a:blip r:embed="rId6"/>
          <a:stretch>
            <a:fillRect/>
          </a:stretch>
        </p:blipFill>
        <p:spPr>
          <a:xfrm>
            <a:off x="761256" y="3965407"/>
            <a:ext cx="3262432" cy="2446027"/>
          </a:xfrm>
          <a:custGeom>
            <a:avLst/>
            <a:gdLst>
              <a:gd name="connsiteX0" fmla="*/ 0 w 3262432"/>
              <a:gd name="connsiteY0" fmla="*/ 0 h 2446027"/>
              <a:gd name="connsiteX1" fmla="*/ 619862 w 3262432"/>
              <a:gd name="connsiteY1" fmla="*/ 0 h 2446027"/>
              <a:gd name="connsiteX2" fmla="*/ 1304973 w 3262432"/>
              <a:gd name="connsiteY2" fmla="*/ 0 h 2446027"/>
              <a:gd name="connsiteX3" fmla="*/ 1892211 w 3262432"/>
              <a:gd name="connsiteY3" fmla="*/ 0 h 2446027"/>
              <a:gd name="connsiteX4" fmla="*/ 2512073 w 3262432"/>
              <a:gd name="connsiteY4" fmla="*/ 0 h 2446027"/>
              <a:gd name="connsiteX5" fmla="*/ 3262432 w 3262432"/>
              <a:gd name="connsiteY5" fmla="*/ 0 h 2446027"/>
              <a:gd name="connsiteX6" fmla="*/ 3262432 w 3262432"/>
              <a:gd name="connsiteY6" fmla="*/ 562586 h 2446027"/>
              <a:gd name="connsiteX7" fmla="*/ 3262432 w 3262432"/>
              <a:gd name="connsiteY7" fmla="*/ 1174093 h 2446027"/>
              <a:gd name="connsiteX8" fmla="*/ 3262432 w 3262432"/>
              <a:gd name="connsiteY8" fmla="*/ 1785600 h 2446027"/>
              <a:gd name="connsiteX9" fmla="*/ 3262432 w 3262432"/>
              <a:gd name="connsiteY9" fmla="*/ 2446027 h 2446027"/>
              <a:gd name="connsiteX10" fmla="*/ 2544697 w 3262432"/>
              <a:gd name="connsiteY10" fmla="*/ 2446027 h 2446027"/>
              <a:gd name="connsiteX11" fmla="*/ 1826962 w 3262432"/>
              <a:gd name="connsiteY11" fmla="*/ 2446027 h 2446027"/>
              <a:gd name="connsiteX12" fmla="*/ 1141851 w 3262432"/>
              <a:gd name="connsiteY12" fmla="*/ 2446027 h 2446027"/>
              <a:gd name="connsiteX13" fmla="*/ 0 w 3262432"/>
              <a:gd name="connsiteY13" fmla="*/ 2446027 h 2446027"/>
              <a:gd name="connsiteX14" fmla="*/ 0 w 3262432"/>
              <a:gd name="connsiteY14" fmla="*/ 1834520 h 2446027"/>
              <a:gd name="connsiteX15" fmla="*/ 0 w 3262432"/>
              <a:gd name="connsiteY15" fmla="*/ 1174093 h 2446027"/>
              <a:gd name="connsiteX16" fmla="*/ 0 w 3262432"/>
              <a:gd name="connsiteY16" fmla="*/ 635967 h 2446027"/>
              <a:gd name="connsiteX17" fmla="*/ 0 w 3262432"/>
              <a:gd name="connsiteY17" fmla="*/ 0 h 244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62432" h="2446027" fill="none" extrusionOk="0">
                <a:moveTo>
                  <a:pt x="0" y="0"/>
                </a:moveTo>
                <a:cubicBezTo>
                  <a:pt x="213844" y="20760"/>
                  <a:pt x="326712" y="18919"/>
                  <a:pt x="619862" y="0"/>
                </a:cubicBezTo>
                <a:cubicBezTo>
                  <a:pt x="913012" y="-18919"/>
                  <a:pt x="977826" y="4573"/>
                  <a:pt x="1304973" y="0"/>
                </a:cubicBezTo>
                <a:cubicBezTo>
                  <a:pt x="1632120" y="-4573"/>
                  <a:pt x="1730084" y="-27743"/>
                  <a:pt x="1892211" y="0"/>
                </a:cubicBezTo>
                <a:cubicBezTo>
                  <a:pt x="2054338" y="27743"/>
                  <a:pt x="2321700" y="-13359"/>
                  <a:pt x="2512073" y="0"/>
                </a:cubicBezTo>
                <a:cubicBezTo>
                  <a:pt x="2702446" y="13359"/>
                  <a:pt x="2910046" y="-17804"/>
                  <a:pt x="3262432" y="0"/>
                </a:cubicBezTo>
                <a:cubicBezTo>
                  <a:pt x="3281913" y="198895"/>
                  <a:pt x="3286304" y="445255"/>
                  <a:pt x="3262432" y="562586"/>
                </a:cubicBezTo>
                <a:cubicBezTo>
                  <a:pt x="3238560" y="679917"/>
                  <a:pt x="3269454" y="1020337"/>
                  <a:pt x="3262432" y="1174093"/>
                </a:cubicBezTo>
                <a:cubicBezTo>
                  <a:pt x="3255410" y="1327849"/>
                  <a:pt x="3287256" y="1622569"/>
                  <a:pt x="3262432" y="1785600"/>
                </a:cubicBezTo>
                <a:cubicBezTo>
                  <a:pt x="3237608" y="1948631"/>
                  <a:pt x="3286755" y="2236434"/>
                  <a:pt x="3262432" y="2446027"/>
                </a:cubicBezTo>
                <a:cubicBezTo>
                  <a:pt x="3104698" y="2425319"/>
                  <a:pt x="2739363" y="2444355"/>
                  <a:pt x="2544697" y="2446027"/>
                </a:cubicBezTo>
                <a:cubicBezTo>
                  <a:pt x="2350032" y="2447699"/>
                  <a:pt x="2079134" y="2478009"/>
                  <a:pt x="1826962" y="2446027"/>
                </a:cubicBezTo>
                <a:cubicBezTo>
                  <a:pt x="1574790" y="2414045"/>
                  <a:pt x="1307552" y="2433571"/>
                  <a:pt x="1141851" y="2446027"/>
                </a:cubicBezTo>
                <a:cubicBezTo>
                  <a:pt x="976150" y="2458483"/>
                  <a:pt x="382033" y="2432709"/>
                  <a:pt x="0" y="2446027"/>
                </a:cubicBezTo>
                <a:cubicBezTo>
                  <a:pt x="-15142" y="2182980"/>
                  <a:pt x="-2322" y="2084237"/>
                  <a:pt x="0" y="1834520"/>
                </a:cubicBezTo>
                <a:cubicBezTo>
                  <a:pt x="2322" y="1584803"/>
                  <a:pt x="18996" y="1441470"/>
                  <a:pt x="0" y="1174093"/>
                </a:cubicBezTo>
                <a:cubicBezTo>
                  <a:pt x="-18996" y="906716"/>
                  <a:pt x="7936" y="753484"/>
                  <a:pt x="0" y="635967"/>
                </a:cubicBezTo>
                <a:cubicBezTo>
                  <a:pt x="-7936" y="518450"/>
                  <a:pt x="-21373" y="239477"/>
                  <a:pt x="0" y="0"/>
                </a:cubicBezTo>
                <a:close/>
              </a:path>
              <a:path w="3262432" h="2446027" stroke="0" extrusionOk="0">
                <a:moveTo>
                  <a:pt x="0" y="0"/>
                </a:moveTo>
                <a:cubicBezTo>
                  <a:pt x="337562" y="24696"/>
                  <a:pt x="370697" y="-20825"/>
                  <a:pt x="685111" y="0"/>
                </a:cubicBezTo>
                <a:cubicBezTo>
                  <a:pt x="999525" y="20825"/>
                  <a:pt x="968330" y="27135"/>
                  <a:pt x="1239724" y="0"/>
                </a:cubicBezTo>
                <a:cubicBezTo>
                  <a:pt x="1511118" y="-27135"/>
                  <a:pt x="1730783" y="20828"/>
                  <a:pt x="1892211" y="0"/>
                </a:cubicBezTo>
                <a:cubicBezTo>
                  <a:pt x="2053639" y="-20828"/>
                  <a:pt x="2222857" y="18654"/>
                  <a:pt x="2479448" y="0"/>
                </a:cubicBezTo>
                <a:cubicBezTo>
                  <a:pt x="2736039" y="-18654"/>
                  <a:pt x="3033770" y="-35637"/>
                  <a:pt x="3262432" y="0"/>
                </a:cubicBezTo>
                <a:cubicBezTo>
                  <a:pt x="3275085" y="168179"/>
                  <a:pt x="3244943" y="349788"/>
                  <a:pt x="3262432" y="660427"/>
                </a:cubicBezTo>
                <a:cubicBezTo>
                  <a:pt x="3279921" y="971066"/>
                  <a:pt x="3253763" y="1046579"/>
                  <a:pt x="3262432" y="1223014"/>
                </a:cubicBezTo>
                <a:cubicBezTo>
                  <a:pt x="3271101" y="1399449"/>
                  <a:pt x="3246731" y="1701412"/>
                  <a:pt x="3262432" y="1858981"/>
                </a:cubicBezTo>
                <a:cubicBezTo>
                  <a:pt x="3278133" y="2016550"/>
                  <a:pt x="3240995" y="2316912"/>
                  <a:pt x="3262432" y="2446027"/>
                </a:cubicBezTo>
                <a:cubicBezTo>
                  <a:pt x="3016079" y="2437591"/>
                  <a:pt x="2918736" y="2452013"/>
                  <a:pt x="2577321" y="2446027"/>
                </a:cubicBezTo>
                <a:cubicBezTo>
                  <a:pt x="2235906" y="2440041"/>
                  <a:pt x="2166885" y="2449043"/>
                  <a:pt x="2022708" y="2446027"/>
                </a:cubicBezTo>
                <a:cubicBezTo>
                  <a:pt x="1878531" y="2443011"/>
                  <a:pt x="1623163" y="2464945"/>
                  <a:pt x="1402846" y="2446027"/>
                </a:cubicBezTo>
                <a:cubicBezTo>
                  <a:pt x="1182529" y="2427109"/>
                  <a:pt x="1027145" y="2415719"/>
                  <a:pt x="750359" y="2446027"/>
                </a:cubicBezTo>
                <a:cubicBezTo>
                  <a:pt x="473573" y="2476335"/>
                  <a:pt x="274831" y="2411098"/>
                  <a:pt x="0" y="2446027"/>
                </a:cubicBezTo>
                <a:cubicBezTo>
                  <a:pt x="-12106" y="2287271"/>
                  <a:pt x="12506" y="2079825"/>
                  <a:pt x="0" y="1785600"/>
                </a:cubicBezTo>
                <a:cubicBezTo>
                  <a:pt x="-12506" y="1491375"/>
                  <a:pt x="-25215" y="1413950"/>
                  <a:pt x="0" y="1149633"/>
                </a:cubicBezTo>
                <a:cubicBezTo>
                  <a:pt x="25215" y="885316"/>
                  <a:pt x="-46863" y="323683"/>
                  <a:pt x="0" y="0"/>
                </a:cubicBezTo>
                <a:close/>
              </a:path>
            </a:pathLst>
          </a:custGeom>
          <a:ln w="76200">
            <a:solidFill>
              <a:srgbClr val="0070C0"/>
            </a:solidFill>
            <a:extLst>
              <a:ext uri="{C807C97D-BFC1-408E-A445-0C87EB9F89A2}">
                <ask:lineSketchStyleProps xmlns:ask="http://schemas.microsoft.com/office/drawing/2018/sketchyshapes" sd="856141579">
                  <a:prstGeom prst="rect">
                    <a:avLst/>
                  </a:prstGeom>
                  <ask:type>
                    <ask:lineSketchFreehand/>
                  </ask:type>
                </ask:lineSketchStyleProps>
              </a:ext>
            </a:extLst>
          </a:ln>
        </p:spPr>
      </p:pic>
    </p:spTree>
    <p:extLst>
      <p:ext uri="{BB962C8B-B14F-4D97-AF65-F5344CB8AC3E}">
        <p14:creationId xmlns:p14="http://schemas.microsoft.com/office/powerpoint/2010/main" val="2539992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829929-E93A-442D-AF3C-31579A2BD29B}"/>
              </a:ext>
            </a:extLst>
          </p:cNvPr>
          <p:cNvSpPr/>
          <p:nvPr/>
        </p:nvSpPr>
        <p:spPr>
          <a:xfrm>
            <a:off x="0" y="0"/>
            <a:ext cx="12192000" cy="6858000"/>
          </a:xfrm>
          <a:prstGeom prst="rect">
            <a:avLst/>
          </a:prstGeom>
          <a:solidFill>
            <a:schemeClr val="accent2">
              <a:lumMod val="20000"/>
              <a:lumOff val="80000"/>
            </a:scheme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BA97B0-7763-8210-7729-7CCBD2687880}"/>
              </a:ext>
            </a:extLst>
          </p:cNvPr>
          <p:cNvSpPr txBox="1"/>
          <p:nvPr/>
        </p:nvSpPr>
        <p:spPr>
          <a:xfrm>
            <a:off x="5922547" y="328620"/>
            <a:ext cx="4578724" cy="769441"/>
          </a:xfrm>
          <a:prstGeom prst="rect">
            <a:avLst/>
          </a:prstGeom>
          <a:noFill/>
        </p:spPr>
        <p:txBody>
          <a:bodyPr wrap="square" rtlCol="0">
            <a:spAutoFit/>
          </a:bodyPr>
          <a:lstStyle/>
          <a:p>
            <a:pPr algn="ctr"/>
            <a:r>
              <a:rPr lang="en-US" sz="4400" b="1" dirty="0">
                <a:solidFill>
                  <a:schemeClr val="accent2">
                    <a:lumMod val="75000"/>
                  </a:schemeClr>
                </a:solidFill>
                <a:latin typeface="Franklin Gothic Medium" panose="020B0603020102020204" pitchFamily="34" charset="0"/>
              </a:rPr>
              <a:t>FINAL SHABBAT</a:t>
            </a:r>
          </a:p>
        </p:txBody>
      </p:sp>
      <p:pic>
        <p:nvPicPr>
          <p:cNvPr id="3" name="Picture 2" descr="A group of people sitting on a couch eating food&#10;&#10;Description automatically generated">
            <a:extLst>
              <a:ext uri="{FF2B5EF4-FFF2-40B4-BE49-F238E27FC236}">
                <a16:creationId xmlns:a16="http://schemas.microsoft.com/office/drawing/2014/main" id="{F0F1E562-2FD6-8840-1658-C0C539621D2A}"/>
              </a:ext>
            </a:extLst>
          </p:cNvPr>
          <p:cNvPicPr>
            <a:picLocks noChangeAspect="1"/>
          </p:cNvPicPr>
          <p:nvPr/>
        </p:nvPicPr>
        <p:blipFill>
          <a:blip r:embed="rId3"/>
          <a:stretch>
            <a:fillRect/>
          </a:stretch>
        </p:blipFill>
        <p:spPr>
          <a:xfrm>
            <a:off x="5922547" y="1511940"/>
            <a:ext cx="3526508" cy="2350030"/>
          </a:xfrm>
          <a:custGeom>
            <a:avLst/>
            <a:gdLst>
              <a:gd name="connsiteX0" fmla="*/ 0 w 3526508"/>
              <a:gd name="connsiteY0" fmla="*/ 0 h 2350030"/>
              <a:gd name="connsiteX1" fmla="*/ 552486 w 3526508"/>
              <a:gd name="connsiteY1" fmla="*/ 0 h 2350030"/>
              <a:gd name="connsiteX2" fmla="*/ 1104973 w 3526508"/>
              <a:gd name="connsiteY2" fmla="*/ 0 h 2350030"/>
              <a:gd name="connsiteX3" fmla="*/ 1763254 w 3526508"/>
              <a:gd name="connsiteY3" fmla="*/ 0 h 2350030"/>
              <a:gd name="connsiteX4" fmla="*/ 2245210 w 3526508"/>
              <a:gd name="connsiteY4" fmla="*/ 0 h 2350030"/>
              <a:gd name="connsiteX5" fmla="*/ 2762431 w 3526508"/>
              <a:gd name="connsiteY5" fmla="*/ 0 h 2350030"/>
              <a:gd name="connsiteX6" fmla="*/ 3526508 w 3526508"/>
              <a:gd name="connsiteY6" fmla="*/ 0 h 2350030"/>
              <a:gd name="connsiteX7" fmla="*/ 3526508 w 3526508"/>
              <a:gd name="connsiteY7" fmla="*/ 540507 h 2350030"/>
              <a:gd name="connsiteX8" fmla="*/ 3526508 w 3526508"/>
              <a:gd name="connsiteY8" fmla="*/ 1175015 h 2350030"/>
              <a:gd name="connsiteX9" fmla="*/ 3526508 w 3526508"/>
              <a:gd name="connsiteY9" fmla="*/ 1715522 h 2350030"/>
              <a:gd name="connsiteX10" fmla="*/ 3526508 w 3526508"/>
              <a:gd name="connsiteY10" fmla="*/ 2350030 h 2350030"/>
              <a:gd name="connsiteX11" fmla="*/ 2868227 w 3526508"/>
              <a:gd name="connsiteY11" fmla="*/ 2350030 h 2350030"/>
              <a:gd name="connsiteX12" fmla="*/ 2351005 w 3526508"/>
              <a:gd name="connsiteY12" fmla="*/ 2350030 h 2350030"/>
              <a:gd name="connsiteX13" fmla="*/ 1692724 w 3526508"/>
              <a:gd name="connsiteY13" fmla="*/ 2350030 h 2350030"/>
              <a:gd name="connsiteX14" fmla="*/ 1034442 w 3526508"/>
              <a:gd name="connsiteY14" fmla="*/ 2350030 h 2350030"/>
              <a:gd name="connsiteX15" fmla="*/ 0 w 3526508"/>
              <a:gd name="connsiteY15" fmla="*/ 2350030 h 2350030"/>
              <a:gd name="connsiteX16" fmla="*/ 0 w 3526508"/>
              <a:gd name="connsiteY16" fmla="*/ 1786023 h 2350030"/>
              <a:gd name="connsiteX17" fmla="*/ 0 w 3526508"/>
              <a:gd name="connsiteY17" fmla="*/ 1151515 h 2350030"/>
              <a:gd name="connsiteX18" fmla="*/ 0 w 3526508"/>
              <a:gd name="connsiteY18" fmla="*/ 634508 h 2350030"/>
              <a:gd name="connsiteX19" fmla="*/ 0 w 3526508"/>
              <a:gd name="connsiteY19" fmla="*/ 0 h 23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26508" h="2350030" fill="none" extrusionOk="0">
                <a:moveTo>
                  <a:pt x="0" y="0"/>
                </a:moveTo>
                <a:cubicBezTo>
                  <a:pt x="167133" y="21861"/>
                  <a:pt x="296088" y="4076"/>
                  <a:pt x="552486" y="0"/>
                </a:cubicBezTo>
                <a:cubicBezTo>
                  <a:pt x="808884" y="-4076"/>
                  <a:pt x="886743" y="8705"/>
                  <a:pt x="1104973" y="0"/>
                </a:cubicBezTo>
                <a:cubicBezTo>
                  <a:pt x="1323203" y="-8705"/>
                  <a:pt x="1483905" y="31955"/>
                  <a:pt x="1763254" y="0"/>
                </a:cubicBezTo>
                <a:cubicBezTo>
                  <a:pt x="2042603" y="-31955"/>
                  <a:pt x="2107386" y="17700"/>
                  <a:pt x="2245210" y="0"/>
                </a:cubicBezTo>
                <a:cubicBezTo>
                  <a:pt x="2383034" y="-17700"/>
                  <a:pt x="2593655" y="7629"/>
                  <a:pt x="2762431" y="0"/>
                </a:cubicBezTo>
                <a:cubicBezTo>
                  <a:pt x="2931207" y="-7629"/>
                  <a:pt x="3334803" y="-20952"/>
                  <a:pt x="3526508" y="0"/>
                </a:cubicBezTo>
                <a:cubicBezTo>
                  <a:pt x="3548689" y="148540"/>
                  <a:pt x="3503018" y="426159"/>
                  <a:pt x="3526508" y="540507"/>
                </a:cubicBezTo>
                <a:cubicBezTo>
                  <a:pt x="3549998" y="654855"/>
                  <a:pt x="3544644" y="885995"/>
                  <a:pt x="3526508" y="1175015"/>
                </a:cubicBezTo>
                <a:cubicBezTo>
                  <a:pt x="3508372" y="1464035"/>
                  <a:pt x="3546831" y="1513461"/>
                  <a:pt x="3526508" y="1715522"/>
                </a:cubicBezTo>
                <a:cubicBezTo>
                  <a:pt x="3506185" y="1917583"/>
                  <a:pt x="3529430" y="2127406"/>
                  <a:pt x="3526508" y="2350030"/>
                </a:cubicBezTo>
                <a:cubicBezTo>
                  <a:pt x="3389450" y="2374537"/>
                  <a:pt x="3114467" y="2361418"/>
                  <a:pt x="2868227" y="2350030"/>
                </a:cubicBezTo>
                <a:cubicBezTo>
                  <a:pt x="2621987" y="2338642"/>
                  <a:pt x="2545974" y="2346447"/>
                  <a:pt x="2351005" y="2350030"/>
                </a:cubicBezTo>
                <a:cubicBezTo>
                  <a:pt x="2156036" y="2353613"/>
                  <a:pt x="1957628" y="2352688"/>
                  <a:pt x="1692724" y="2350030"/>
                </a:cubicBezTo>
                <a:cubicBezTo>
                  <a:pt x="1427820" y="2347372"/>
                  <a:pt x="1188462" y="2348194"/>
                  <a:pt x="1034442" y="2350030"/>
                </a:cubicBezTo>
                <a:cubicBezTo>
                  <a:pt x="880422" y="2351866"/>
                  <a:pt x="335759" y="2369722"/>
                  <a:pt x="0" y="2350030"/>
                </a:cubicBezTo>
                <a:cubicBezTo>
                  <a:pt x="-26551" y="2206477"/>
                  <a:pt x="28160" y="1899389"/>
                  <a:pt x="0" y="1786023"/>
                </a:cubicBezTo>
                <a:cubicBezTo>
                  <a:pt x="-28160" y="1672657"/>
                  <a:pt x="21374" y="1282456"/>
                  <a:pt x="0" y="1151515"/>
                </a:cubicBezTo>
                <a:cubicBezTo>
                  <a:pt x="-21374" y="1020574"/>
                  <a:pt x="9828" y="794484"/>
                  <a:pt x="0" y="634508"/>
                </a:cubicBezTo>
                <a:cubicBezTo>
                  <a:pt x="-9828" y="474532"/>
                  <a:pt x="23096" y="134109"/>
                  <a:pt x="0" y="0"/>
                </a:cubicBezTo>
                <a:close/>
              </a:path>
              <a:path w="3526508" h="2350030" stroke="0" extrusionOk="0">
                <a:moveTo>
                  <a:pt x="0" y="0"/>
                </a:moveTo>
                <a:cubicBezTo>
                  <a:pt x="175198" y="22819"/>
                  <a:pt x="405083" y="-2565"/>
                  <a:pt x="587751" y="0"/>
                </a:cubicBezTo>
                <a:cubicBezTo>
                  <a:pt x="770419" y="2565"/>
                  <a:pt x="1082452" y="27598"/>
                  <a:pt x="1246033" y="0"/>
                </a:cubicBezTo>
                <a:cubicBezTo>
                  <a:pt x="1409614" y="-27598"/>
                  <a:pt x="1668583" y="-7638"/>
                  <a:pt x="1798519" y="0"/>
                </a:cubicBezTo>
                <a:cubicBezTo>
                  <a:pt x="1928455" y="7638"/>
                  <a:pt x="2105706" y="11007"/>
                  <a:pt x="2280475" y="0"/>
                </a:cubicBezTo>
                <a:cubicBezTo>
                  <a:pt x="2455244" y="-11007"/>
                  <a:pt x="2713228" y="-18931"/>
                  <a:pt x="2832961" y="0"/>
                </a:cubicBezTo>
                <a:cubicBezTo>
                  <a:pt x="2952694" y="18931"/>
                  <a:pt x="3363719" y="19680"/>
                  <a:pt x="3526508" y="0"/>
                </a:cubicBezTo>
                <a:cubicBezTo>
                  <a:pt x="3535078" y="114781"/>
                  <a:pt x="3503560" y="295795"/>
                  <a:pt x="3526508" y="517007"/>
                </a:cubicBezTo>
                <a:cubicBezTo>
                  <a:pt x="3549456" y="738219"/>
                  <a:pt x="3556518" y="869555"/>
                  <a:pt x="3526508" y="1128014"/>
                </a:cubicBezTo>
                <a:cubicBezTo>
                  <a:pt x="3496498" y="1386473"/>
                  <a:pt x="3511575" y="1559260"/>
                  <a:pt x="3526508" y="1668521"/>
                </a:cubicBezTo>
                <a:cubicBezTo>
                  <a:pt x="3541441" y="1777782"/>
                  <a:pt x="3533889" y="2163858"/>
                  <a:pt x="3526508" y="2350030"/>
                </a:cubicBezTo>
                <a:cubicBezTo>
                  <a:pt x="3413173" y="2366322"/>
                  <a:pt x="3199945" y="2348815"/>
                  <a:pt x="3044552" y="2350030"/>
                </a:cubicBezTo>
                <a:cubicBezTo>
                  <a:pt x="2889159" y="2351245"/>
                  <a:pt x="2715510" y="2372190"/>
                  <a:pt x="2562596" y="2350030"/>
                </a:cubicBezTo>
                <a:cubicBezTo>
                  <a:pt x="2409682" y="2327870"/>
                  <a:pt x="2206669" y="2367752"/>
                  <a:pt x="1904314" y="2350030"/>
                </a:cubicBezTo>
                <a:cubicBezTo>
                  <a:pt x="1601959" y="2332308"/>
                  <a:pt x="1569105" y="2353387"/>
                  <a:pt x="1316563" y="2350030"/>
                </a:cubicBezTo>
                <a:cubicBezTo>
                  <a:pt x="1064021" y="2346673"/>
                  <a:pt x="934709" y="2371862"/>
                  <a:pt x="693547" y="2350030"/>
                </a:cubicBezTo>
                <a:cubicBezTo>
                  <a:pt x="452385" y="2328198"/>
                  <a:pt x="297549" y="2327568"/>
                  <a:pt x="0" y="2350030"/>
                </a:cubicBezTo>
                <a:cubicBezTo>
                  <a:pt x="-6497" y="2091116"/>
                  <a:pt x="6550" y="2072501"/>
                  <a:pt x="0" y="1809523"/>
                </a:cubicBezTo>
                <a:cubicBezTo>
                  <a:pt x="-6550" y="1546545"/>
                  <a:pt x="21874" y="1413717"/>
                  <a:pt x="0" y="1292517"/>
                </a:cubicBezTo>
                <a:cubicBezTo>
                  <a:pt x="-21874" y="1171317"/>
                  <a:pt x="-22586" y="924972"/>
                  <a:pt x="0" y="775510"/>
                </a:cubicBezTo>
                <a:cubicBezTo>
                  <a:pt x="22586" y="626048"/>
                  <a:pt x="15339" y="302387"/>
                  <a:pt x="0" y="0"/>
                </a:cubicBezTo>
                <a:close/>
              </a:path>
            </a:pathLst>
          </a:custGeom>
          <a:ln w="76200">
            <a:solidFill>
              <a:schemeClr val="accent2">
                <a:lumMod val="75000"/>
              </a:schemeClr>
            </a:solidFill>
            <a:extLst>
              <a:ext uri="{C807C97D-BFC1-408E-A445-0C87EB9F89A2}">
                <ask:lineSketchStyleProps xmlns:ask="http://schemas.microsoft.com/office/drawing/2018/sketchyshapes" sd="2881589673">
                  <a:prstGeom prst="rect">
                    <a:avLst/>
                  </a:prstGeom>
                  <ask:type>
                    <ask:lineSketchFreehand/>
                  </ask:type>
                </ask:lineSketchStyleProps>
              </a:ext>
            </a:extLst>
          </a:ln>
        </p:spPr>
      </p:pic>
      <p:pic>
        <p:nvPicPr>
          <p:cNvPr id="5" name="Picture 4" descr="Two women sitting together smiling&#10;&#10;Description automatically generated">
            <a:extLst>
              <a:ext uri="{FF2B5EF4-FFF2-40B4-BE49-F238E27FC236}">
                <a16:creationId xmlns:a16="http://schemas.microsoft.com/office/drawing/2014/main" id="{B2234FF7-B011-6FDA-24B5-A78687FED523}"/>
              </a:ext>
            </a:extLst>
          </p:cNvPr>
          <p:cNvPicPr>
            <a:picLocks noChangeAspect="1"/>
          </p:cNvPicPr>
          <p:nvPr/>
        </p:nvPicPr>
        <p:blipFill>
          <a:blip r:embed="rId4"/>
          <a:stretch>
            <a:fillRect/>
          </a:stretch>
        </p:blipFill>
        <p:spPr>
          <a:xfrm>
            <a:off x="8579222" y="3548448"/>
            <a:ext cx="3204686" cy="2135571"/>
          </a:xfrm>
          <a:custGeom>
            <a:avLst/>
            <a:gdLst>
              <a:gd name="connsiteX0" fmla="*/ 0 w 3204686"/>
              <a:gd name="connsiteY0" fmla="*/ 0 h 2135571"/>
              <a:gd name="connsiteX1" fmla="*/ 544797 w 3204686"/>
              <a:gd name="connsiteY1" fmla="*/ 0 h 2135571"/>
              <a:gd name="connsiteX2" fmla="*/ 1185734 w 3204686"/>
              <a:gd name="connsiteY2" fmla="*/ 0 h 2135571"/>
              <a:gd name="connsiteX3" fmla="*/ 1826671 w 3204686"/>
              <a:gd name="connsiteY3" fmla="*/ 0 h 2135571"/>
              <a:gd name="connsiteX4" fmla="*/ 2435561 w 3204686"/>
              <a:gd name="connsiteY4" fmla="*/ 0 h 2135571"/>
              <a:gd name="connsiteX5" fmla="*/ 3204686 w 3204686"/>
              <a:gd name="connsiteY5" fmla="*/ 0 h 2135571"/>
              <a:gd name="connsiteX6" fmla="*/ 3204686 w 3204686"/>
              <a:gd name="connsiteY6" fmla="*/ 469826 h 2135571"/>
              <a:gd name="connsiteX7" fmla="*/ 3204686 w 3204686"/>
              <a:gd name="connsiteY7" fmla="*/ 982363 h 2135571"/>
              <a:gd name="connsiteX8" fmla="*/ 3204686 w 3204686"/>
              <a:gd name="connsiteY8" fmla="*/ 1516255 h 2135571"/>
              <a:gd name="connsiteX9" fmla="*/ 3204686 w 3204686"/>
              <a:gd name="connsiteY9" fmla="*/ 2135571 h 2135571"/>
              <a:gd name="connsiteX10" fmla="*/ 2499655 w 3204686"/>
              <a:gd name="connsiteY10" fmla="*/ 2135571 h 2135571"/>
              <a:gd name="connsiteX11" fmla="*/ 1794624 w 3204686"/>
              <a:gd name="connsiteY11" fmla="*/ 2135571 h 2135571"/>
              <a:gd name="connsiteX12" fmla="*/ 1121640 w 3204686"/>
              <a:gd name="connsiteY12" fmla="*/ 2135571 h 2135571"/>
              <a:gd name="connsiteX13" fmla="*/ 0 w 3204686"/>
              <a:gd name="connsiteY13" fmla="*/ 2135571 h 2135571"/>
              <a:gd name="connsiteX14" fmla="*/ 0 w 3204686"/>
              <a:gd name="connsiteY14" fmla="*/ 1644390 h 2135571"/>
              <a:gd name="connsiteX15" fmla="*/ 0 w 3204686"/>
              <a:gd name="connsiteY15" fmla="*/ 1110497 h 2135571"/>
              <a:gd name="connsiteX16" fmla="*/ 0 w 3204686"/>
              <a:gd name="connsiteY16" fmla="*/ 619316 h 2135571"/>
              <a:gd name="connsiteX17" fmla="*/ 0 w 3204686"/>
              <a:gd name="connsiteY17" fmla="*/ 0 h 213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4686" h="2135571" fill="none" extrusionOk="0">
                <a:moveTo>
                  <a:pt x="0" y="0"/>
                </a:moveTo>
                <a:cubicBezTo>
                  <a:pt x="258597" y="-23753"/>
                  <a:pt x="394466" y="19262"/>
                  <a:pt x="544797" y="0"/>
                </a:cubicBezTo>
                <a:cubicBezTo>
                  <a:pt x="695128" y="-19262"/>
                  <a:pt x="879823" y="-10049"/>
                  <a:pt x="1185734" y="0"/>
                </a:cubicBezTo>
                <a:cubicBezTo>
                  <a:pt x="1491645" y="10049"/>
                  <a:pt x="1684880" y="30714"/>
                  <a:pt x="1826671" y="0"/>
                </a:cubicBezTo>
                <a:cubicBezTo>
                  <a:pt x="1968462" y="-30714"/>
                  <a:pt x="2177718" y="9918"/>
                  <a:pt x="2435561" y="0"/>
                </a:cubicBezTo>
                <a:cubicBezTo>
                  <a:pt x="2693404" y="-9918"/>
                  <a:pt x="2926540" y="-1050"/>
                  <a:pt x="3204686" y="0"/>
                </a:cubicBezTo>
                <a:cubicBezTo>
                  <a:pt x="3212800" y="93992"/>
                  <a:pt x="3185485" y="295200"/>
                  <a:pt x="3204686" y="469826"/>
                </a:cubicBezTo>
                <a:cubicBezTo>
                  <a:pt x="3223887" y="644452"/>
                  <a:pt x="3200639" y="878719"/>
                  <a:pt x="3204686" y="982363"/>
                </a:cubicBezTo>
                <a:cubicBezTo>
                  <a:pt x="3208733" y="1086007"/>
                  <a:pt x="3230007" y="1276062"/>
                  <a:pt x="3204686" y="1516255"/>
                </a:cubicBezTo>
                <a:cubicBezTo>
                  <a:pt x="3179365" y="1756448"/>
                  <a:pt x="3178284" y="1870419"/>
                  <a:pt x="3204686" y="2135571"/>
                </a:cubicBezTo>
                <a:cubicBezTo>
                  <a:pt x="2995003" y="2128642"/>
                  <a:pt x="2774571" y="2160601"/>
                  <a:pt x="2499655" y="2135571"/>
                </a:cubicBezTo>
                <a:cubicBezTo>
                  <a:pt x="2224739" y="2110541"/>
                  <a:pt x="2029834" y="2112152"/>
                  <a:pt x="1794624" y="2135571"/>
                </a:cubicBezTo>
                <a:cubicBezTo>
                  <a:pt x="1559414" y="2158990"/>
                  <a:pt x="1308728" y="2125241"/>
                  <a:pt x="1121640" y="2135571"/>
                </a:cubicBezTo>
                <a:cubicBezTo>
                  <a:pt x="934552" y="2145901"/>
                  <a:pt x="276932" y="2122254"/>
                  <a:pt x="0" y="2135571"/>
                </a:cubicBezTo>
                <a:cubicBezTo>
                  <a:pt x="23942" y="1955969"/>
                  <a:pt x="-16988" y="1819969"/>
                  <a:pt x="0" y="1644390"/>
                </a:cubicBezTo>
                <a:cubicBezTo>
                  <a:pt x="16988" y="1468811"/>
                  <a:pt x="-8110" y="1256756"/>
                  <a:pt x="0" y="1110497"/>
                </a:cubicBezTo>
                <a:cubicBezTo>
                  <a:pt x="8110" y="964238"/>
                  <a:pt x="-3419" y="749350"/>
                  <a:pt x="0" y="619316"/>
                </a:cubicBezTo>
                <a:cubicBezTo>
                  <a:pt x="3419" y="489282"/>
                  <a:pt x="10398" y="257942"/>
                  <a:pt x="0" y="0"/>
                </a:cubicBezTo>
                <a:close/>
              </a:path>
              <a:path w="3204686" h="2135571" stroke="0" extrusionOk="0">
                <a:moveTo>
                  <a:pt x="0" y="0"/>
                </a:moveTo>
                <a:cubicBezTo>
                  <a:pt x="267001" y="-26499"/>
                  <a:pt x="466082" y="-22132"/>
                  <a:pt x="640937" y="0"/>
                </a:cubicBezTo>
                <a:cubicBezTo>
                  <a:pt x="815792" y="22132"/>
                  <a:pt x="1023517" y="-34721"/>
                  <a:pt x="1345968" y="0"/>
                </a:cubicBezTo>
                <a:cubicBezTo>
                  <a:pt x="1668419" y="34721"/>
                  <a:pt x="1802648" y="7697"/>
                  <a:pt x="1954858" y="0"/>
                </a:cubicBezTo>
                <a:cubicBezTo>
                  <a:pt x="2107068" y="-7697"/>
                  <a:pt x="2246083" y="-19519"/>
                  <a:pt x="2499655" y="0"/>
                </a:cubicBezTo>
                <a:cubicBezTo>
                  <a:pt x="2753227" y="19519"/>
                  <a:pt x="3001999" y="-33286"/>
                  <a:pt x="3204686" y="0"/>
                </a:cubicBezTo>
                <a:cubicBezTo>
                  <a:pt x="3216537" y="128833"/>
                  <a:pt x="3189646" y="442373"/>
                  <a:pt x="3204686" y="555248"/>
                </a:cubicBezTo>
                <a:cubicBezTo>
                  <a:pt x="3219726" y="668123"/>
                  <a:pt x="3205805" y="979447"/>
                  <a:pt x="3204686" y="1089141"/>
                </a:cubicBezTo>
                <a:cubicBezTo>
                  <a:pt x="3203567" y="1198835"/>
                  <a:pt x="3228209" y="1389754"/>
                  <a:pt x="3204686" y="1644390"/>
                </a:cubicBezTo>
                <a:cubicBezTo>
                  <a:pt x="3181163" y="1899026"/>
                  <a:pt x="3199436" y="1935210"/>
                  <a:pt x="3204686" y="2135571"/>
                </a:cubicBezTo>
                <a:cubicBezTo>
                  <a:pt x="3064187" y="2134944"/>
                  <a:pt x="2824591" y="2116529"/>
                  <a:pt x="2659889" y="2135571"/>
                </a:cubicBezTo>
                <a:cubicBezTo>
                  <a:pt x="2495187" y="2154613"/>
                  <a:pt x="2253358" y="2129598"/>
                  <a:pt x="2050999" y="2135571"/>
                </a:cubicBezTo>
                <a:cubicBezTo>
                  <a:pt x="1848640" y="2141545"/>
                  <a:pt x="1744920" y="2148647"/>
                  <a:pt x="1506202" y="2135571"/>
                </a:cubicBezTo>
                <a:cubicBezTo>
                  <a:pt x="1267484" y="2122495"/>
                  <a:pt x="1030191" y="2166804"/>
                  <a:pt x="801172" y="2135571"/>
                </a:cubicBezTo>
                <a:cubicBezTo>
                  <a:pt x="572153" y="2104339"/>
                  <a:pt x="248460" y="2159353"/>
                  <a:pt x="0" y="2135571"/>
                </a:cubicBezTo>
                <a:cubicBezTo>
                  <a:pt x="-26313" y="1975562"/>
                  <a:pt x="26107" y="1810704"/>
                  <a:pt x="0" y="1580323"/>
                </a:cubicBezTo>
                <a:cubicBezTo>
                  <a:pt x="-26107" y="1349942"/>
                  <a:pt x="26672" y="1221433"/>
                  <a:pt x="0" y="1046430"/>
                </a:cubicBezTo>
                <a:cubicBezTo>
                  <a:pt x="-26672" y="871427"/>
                  <a:pt x="25608" y="651321"/>
                  <a:pt x="0" y="491181"/>
                </a:cubicBezTo>
                <a:cubicBezTo>
                  <a:pt x="-25608" y="331041"/>
                  <a:pt x="-10490" y="167586"/>
                  <a:pt x="0" y="0"/>
                </a:cubicBezTo>
                <a:close/>
              </a:path>
            </a:pathLst>
          </a:custGeom>
          <a:ln w="76200">
            <a:solidFill>
              <a:schemeClr val="accent2">
                <a:lumMod val="75000"/>
              </a:schemeClr>
            </a:solidFill>
            <a:extLst>
              <a:ext uri="{C807C97D-BFC1-408E-A445-0C87EB9F89A2}">
                <ask:lineSketchStyleProps xmlns:ask="http://schemas.microsoft.com/office/drawing/2018/sketchyshapes" sd="2881589673">
                  <a:prstGeom prst="rect">
                    <a:avLst/>
                  </a:prstGeom>
                  <ask:type>
                    <ask:lineSketchFreehand/>
                  </ask:type>
                </ask:lineSketchStyleProps>
              </a:ext>
            </a:extLst>
          </a:ln>
        </p:spPr>
      </p:pic>
      <p:pic>
        <p:nvPicPr>
          <p:cNvPr id="7" name="Picture 6" descr="A group of women taking a selfie&#10;&#10;Description automatically generated">
            <a:extLst>
              <a:ext uri="{FF2B5EF4-FFF2-40B4-BE49-F238E27FC236}">
                <a16:creationId xmlns:a16="http://schemas.microsoft.com/office/drawing/2014/main" id="{8F2AF397-F054-C76F-A658-754DF0E11281}"/>
              </a:ext>
            </a:extLst>
          </p:cNvPr>
          <p:cNvPicPr>
            <a:picLocks noChangeAspect="1"/>
          </p:cNvPicPr>
          <p:nvPr/>
        </p:nvPicPr>
        <p:blipFill>
          <a:blip r:embed="rId5"/>
          <a:stretch>
            <a:fillRect/>
          </a:stretch>
        </p:blipFill>
        <p:spPr>
          <a:xfrm>
            <a:off x="727398" y="692402"/>
            <a:ext cx="3526510" cy="2350031"/>
          </a:xfrm>
          <a:custGeom>
            <a:avLst/>
            <a:gdLst>
              <a:gd name="connsiteX0" fmla="*/ 0 w 3526510"/>
              <a:gd name="connsiteY0" fmla="*/ 0 h 2350031"/>
              <a:gd name="connsiteX1" fmla="*/ 552487 w 3526510"/>
              <a:gd name="connsiteY1" fmla="*/ 0 h 2350031"/>
              <a:gd name="connsiteX2" fmla="*/ 1104973 w 3526510"/>
              <a:gd name="connsiteY2" fmla="*/ 0 h 2350031"/>
              <a:gd name="connsiteX3" fmla="*/ 1763255 w 3526510"/>
              <a:gd name="connsiteY3" fmla="*/ 0 h 2350031"/>
              <a:gd name="connsiteX4" fmla="*/ 2245211 w 3526510"/>
              <a:gd name="connsiteY4" fmla="*/ 0 h 2350031"/>
              <a:gd name="connsiteX5" fmla="*/ 2762433 w 3526510"/>
              <a:gd name="connsiteY5" fmla="*/ 0 h 2350031"/>
              <a:gd name="connsiteX6" fmla="*/ 3526510 w 3526510"/>
              <a:gd name="connsiteY6" fmla="*/ 0 h 2350031"/>
              <a:gd name="connsiteX7" fmla="*/ 3526510 w 3526510"/>
              <a:gd name="connsiteY7" fmla="*/ 540507 h 2350031"/>
              <a:gd name="connsiteX8" fmla="*/ 3526510 w 3526510"/>
              <a:gd name="connsiteY8" fmla="*/ 1175016 h 2350031"/>
              <a:gd name="connsiteX9" fmla="*/ 3526510 w 3526510"/>
              <a:gd name="connsiteY9" fmla="*/ 1715523 h 2350031"/>
              <a:gd name="connsiteX10" fmla="*/ 3526510 w 3526510"/>
              <a:gd name="connsiteY10" fmla="*/ 2350031 h 2350031"/>
              <a:gd name="connsiteX11" fmla="*/ 2868228 w 3526510"/>
              <a:gd name="connsiteY11" fmla="*/ 2350031 h 2350031"/>
              <a:gd name="connsiteX12" fmla="*/ 2351007 w 3526510"/>
              <a:gd name="connsiteY12" fmla="*/ 2350031 h 2350031"/>
              <a:gd name="connsiteX13" fmla="*/ 1692725 w 3526510"/>
              <a:gd name="connsiteY13" fmla="*/ 2350031 h 2350031"/>
              <a:gd name="connsiteX14" fmla="*/ 1034443 w 3526510"/>
              <a:gd name="connsiteY14" fmla="*/ 2350031 h 2350031"/>
              <a:gd name="connsiteX15" fmla="*/ 0 w 3526510"/>
              <a:gd name="connsiteY15" fmla="*/ 2350031 h 2350031"/>
              <a:gd name="connsiteX16" fmla="*/ 0 w 3526510"/>
              <a:gd name="connsiteY16" fmla="*/ 1786024 h 2350031"/>
              <a:gd name="connsiteX17" fmla="*/ 0 w 3526510"/>
              <a:gd name="connsiteY17" fmla="*/ 1151515 h 2350031"/>
              <a:gd name="connsiteX18" fmla="*/ 0 w 3526510"/>
              <a:gd name="connsiteY18" fmla="*/ 634508 h 2350031"/>
              <a:gd name="connsiteX19" fmla="*/ 0 w 3526510"/>
              <a:gd name="connsiteY19" fmla="*/ 0 h 235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26510" h="2350031" fill="none" extrusionOk="0">
                <a:moveTo>
                  <a:pt x="0" y="0"/>
                </a:moveTo>
                <a:cubicBezTo>
                  <a:pt x="160660" y="14155"/>
                  <a:pt x="293601" y="467"/>
                  <a:pt x="552487" y="0"/>
                </a:cubicBezTo>
                <a:cubicBezTo>
                  <a:pt x="811373" y="-467"/>
                  <a:pt x="887783" y="9977"/>
                  <a:pt x="1104973" y="0"/>
                </a:cubicBezTo>
                <a:cubicBezTo>
                  <a:pt x="1322163" y="-9977"/>
                  <a:pt x="1480084" y="31677"/>
                  <a:pt x="1763255" y="0"/>
                </a:cubicBezTo>
                <a:cubicBezTo>
                  <a:pt x="2046426" y="-31677"/>
                  <a:pt x="2107387" y="17700"/>
                  <a:pt x="2245211" y="0"/>
                </a:cubicBezTo>
                <a:cubicBezTo>
                  <a:pt x="2383035" y="-17700"/>
                  <a:pt x="2587870" y="989"/>
                  <a:pt x="2762433" y="0"/>
                </a:cubicBezTo>
                <a:cubicBezTo>
                  <a:pt x="2936996" y="-989"/>
                  <a:pt x="3334805" y="-20952"/>
                  <a:pt x="3526510" y="0"/>
                </a:cubicBezTo>
                <a:cubicBezTo>
                  <a:pt x="3548691" y="148540"/>
                  <a:pt x="3503020" y="426159"/>
                  <a:pt x="3526510" y="540507"/>
                </a:cubicBezTo>
                <a:cubicBezTo>
                  <a:pt x="3550000" y="654855"/>
                  <a:pt x="3545689" y="880495"/>
                  <a:pt x="3526510" y="1175016"/>
                </a:cubicBezTo>
                <a:cubicBezTo>
                  <a:pt x="3507331" y="1469537"/>
                  <a:pt x="3546833" y="1513462"/>
                  <a:pt x="3526510" y="1715523"/>
                </a:cubicBezTo>
                <a:cubicBezTo>
                  <a:pt x="3506187" y="1917584"/>
                  <a:pt x="3529432" y="2127407"/>
                  <a:pt x="3526510" y="2350031"/>
                </a:cubicBezTo>
                <a:cubicBezTo>
                  <a:pt x="3390832" y="2375490"/>
                  <a:pt x="3120658" y="2365611"/>
                  <a:pt x="2868228" y="2350031"/>
                </a:cubicBezTo>
                <a:cubicBezTo>
                  <a:pt x="2615798" y="2334451"/>
                  <a:pt x="2540921" y="2338934"/>
                  <a:pt x="2351007" y="2350031"/>
                </a:cubicBezTo>
                <a:cubicBezTo>
                  <a:pt x="2161093" y="2361128"/>
                  <a:pt x="1963578" y="2358434"/>
                  <a:pt x="1692725" y="2350031"/>
                </a:cubicBezTo>
                <a:cubicBezTo>
                  <a:pt x="1421872" y="2341628"/>
                  <a:pt x="1188463" y="2348195"/>
                  <a:pt x="1034443" y="2350031"/>
                </a:cubicBezTo>
                <a:cubicBezTo>
                  <a:pt x="880423" y="2351867"/>
                  <a:pt x="339181" y="2370709"/>
                  <a:pt x="0" y="2350031"/>
                </a:cubicBezTo>
                <a:cubicBezTo>
                  <a:pt x="-26551" y="2206478"/>
                  <a:pt x="28160" y="1899390"/>
                  <a:pt x="0" y="1786024"/>
                </a:cubicBezTo>
                <a:cubicBezTo>
                  <a:pt x="-28160" y="1672658"/>
                  <a:pt x="19698" y="1283871"/>
                  <a:pt x="0" y="1151515"/>
                </a:cubicBezTo>
                <a:cubicBezTo>
                  <a:pt x="-19698" y="1019159"/>
                  <a:pt x="9828" y="794484"/>
                  <a:pt x="0" y="634508"/>
                </a:cubicBezTo>
                <a:cubicBezTo>
                  <a:pt x="-9828" y="474532"/>
                  <a:pt x="23096" y="134109"/>
                  <a:pt x="0" y="0"/>
                </a:cubicBezTo>
                <a:close/>
              </a:path>
              <a:path w="3526510" h="2350031" stroke="0" extrusionOk="0">
                <a:moveTo>
                  <a:pt x="0" y="0"/>
                </a:moveTo>
                <a:cubicBezTo>
                  <a:pt x="174270" y="18642"/>
                  <a:pt x="404079" y="-5049"/>
                  <a:pt x="587752" y="0"/>
                </a:cubicBezTo>
                <a:cubicBezTo>
                  <a:pt x="771425" y="5049"/>
                  <a:pt x="1082453" y="27598"/>
                  <a:pt x="1246034" y="0"/>
                </a:cubicBezTo>
                <a:cubicBezTo>
                  <a:pt x="1409615" y="-27598"/>
                  <a:pt x="1668584" y="-7638"/>
                  <a:pt x="1798520" y="0"/>
                </a:cubicBezTo>
                <a:cubicBezTo>
                  <a:pt x="1928456" y="7638"/>
                  <a:pt x="2105707" y="11007"/>
                  <a:pt x="2280476" y="0"/>
                </a:cubicBezTo>
                <a:cubicBezTo>
                  <a:pt x="2455245" y="-11007"/>
                  <a:pt x="2706424" y="-22684"/>
                  <a:pt x="2832963" y="0"/>
                </a:cubicBezTo>
                <a:cubicBezTo>
                  <a:pt x="2959502" y="22684"/>
                  <a:pt x="3363721" y="19680"/>
                  <a:pt x="3526510" y="0"/>
                </a:cubicBezTo>
                <a:cubicBezTo>
                  <a:pt x="3535080" y="114781"/>
                  <a:pt x="3503562" y="295795"/>
                  <a:pt x="3526510" y="517007"/>
                </a:cubicBezTo>
                <a:cubicBezTo>
                  <a:pt x="3549458" y="738219"/>
                  <a:pt x="3496888" y="865651"/>
                  <a:pt x="3526510" y="1128015"/>
                </a:cubicBezTo>
                <a:cubicBezTo>
                  <a:pt x="3556132" y="1390379"/>
                  <a:pt x="3511577" y="1559261"/>
                  <a:pt x="3526510" y="1668522"/>
                </a:cubicBezTo>
                <a:cubicBezTo>
                  <a:pt x="3541443" y="1777783"/>
                  <a:pt x="3533891" y="2163859"/>
                  <a:pt x="3526510" y="2350031"/>
                </a:cubicBezTo>
                <a:cubicBezTo>
                  <a:pt x="3413175" y="2366323"/>
                  <a:pt x="3199947" y="2348816"/>
                  <a:pt x="3044554" y="2350031"/>
                </a:cubicBezTo>
                <a:cubicBezTo>
                  <a:pt x="2889161" y="2351246"/>
                  <a:pt x="2716534" y="2330308"/>
                  <a:pt x="2562597" y="2350031"/>
                </a:cubicBezTo>
                <a:cubicBezTo>
                  <a:pt x="2408660" y="2369754"/>
                  <a:pt x="2206670" y="2367753"/>
                  <a:pt x="1904315" y="2350031"/>
                </a:cubicBezTo>
                <a:cubicBezTo>
                  <a:pt x="1601960" y="2332309"/>
                  <a:pt x="1569106" y="2353388"/>
                  <a:pt x="1316564" y="2350031"/>
                </a:cubicBezTo>
                <a:cubicBezTo>
                  <a:pt x="1064022" y="2346674"/>
                  <a:pt x="939094" y="2376635"/>
                  <a:pt x="693547" y="2350031"/>
                </a:cubicBezTo>
                <a:cubicBezTo>
                  <a:pt x="448000" y="2323427"/>
                  <a:pt x="297549" y="2327569"/>
                  <a:pt x="0" y="2350031"/>
                </a:cubicBezTo>
                <a:cubicBezTo>
                  <a:pt x="-6497" y="2091117"/>
                  <a:pt x="6550" y="2072502"/>
                  <a:pt x="0" y="1809524"/>
                </a:cubicBezTo>
                <a:cubicBezTo>
                  <a:pt x="-6550" y="1546546"/>
                  <a:pt x="18378" y="1417955"/>
                  <a:pt x="0" y="1292517"/>
                </a:cubicBezTo>
                <a:cubicBezTo>
                  <a:pt x="-18378" y="1167079"/>
                  <a:pt x="-22586" y="924972"/>
                  <a:pt x="0" y="775510"/>
                </a:cubicBezTo>
                <a:cubicBezTo>
                  <a:pt x="22586" y="626048"/>
                  <a:pt x="15339" y="302387"/>
                  <a:pt x="0" y="0"/>
                </a:cubicBezTo>
                <a:close/>
              </a:path>
            </a:pathLst>
          </a:custGeom>
          <a:ln w="76200">
            <a:solidFill>
              <a:schemeClr val="accent2">
                <a:lumMod val="75000"/>
              </a:schemeClr>
            </a:solidFill>
            <a:extLst>
              <a:ext uri="{C807C97D-BFC1-408E-A445-0C87EB9F89A2}">
                <ask:lineSketchStyleProps xmlns:ask="http://schemas.microsoft.com/office/drawing/2018/sketchyshapes" sd="2881589673">
                  <a:prstGeom prst="rect">
                    <a:avLst/>
                  </a:prstGeom>
                  <ask:type>
                    <ask:lineSketchFreehand/>
                  </ask:type>
                </ask:lineSketchStyleProps>
              </a:ext>
            </a:extLst>
          </a:ln>
        </p:spPr>
      </p:pic>
      <p:pic>
        <p:nvPicPr>
          <p:cNvPr id="9" name="Picture 8" descr="A group of people sitting in a room&#10;&#10;Description automatically generated">
            <a:extLst>
              <a:ext uri="{FF2B5EF4-FFF2-40B4-BE49-F238E27FC236}">
                <a16:creationId xmlns:a16="http://schemas.microsoft.com/office/drawing/2014/main" id="{9CB445BC-0B99-C85E-408B-C90B0E17229D}"/>
              </a:ext>
            </a:extLst>
          </p:cNvPr>
          <p:cNvPicPr>
            <a:picLocks noChangeAspect="1"/>
          </p:cNvPicPr>
          <p:nvPr/>
        </p:nvPicPr>
        <p:blipFill>
          <a:blip r:embed="rId6"/>
          <a:stretch>
            <a:fillRect/>
          </a:stretch>
        </p:blipFill>
        <p:spPr>
          <a:xfrm>
            <a:off x="1428856" y="2805320"/>
            <a:ext cx="3872285" cy="2580453"/>
          </a:xfrm>
          <a:custGeom>
            <a:avLst/>
            <a:gdLst>
              <a:gd name="connsiteX0" fmla="*/ 0 w 3872285"/>
              <a:gd name="connsiteY0" fmla="*/ 0 h 2580453"/>
              <a:gd name="connsiteX1" fmla="*/ 606658 w 3872285"/>
              <a:gd name="connsiteY1" fmla="*/ 0 h 2580453"/>
              <a:gd name="connsiteX2" fmla="*/ 1213316 w 3872285"/>
              <a:gd name="connsiteY2" fmla="*/ 0 h 2580453"/>
              <a:gd name="connsiteX3" fmla="*/ 1936142 w 3872285"/>
              <a:gd name="connsiteY3" fmla="*/ 0 h 2580453"/>
              <a:gd name="connsiteX4" fmla="*/ 2465355 w 3872285"/>
              <a:gd name="connsiteY4" fmla="*/ 0 h 2580453"/>
              <a:gd name="connsiteX5" fmla="*/ 3033290 w 3872285"/>
              <a:gd name="connsiteY5" fmla="*/ 0 h 2580453"/>
              <a:gd name="connsiteX6" fmla="*/ 3872285 w 3872285"/>
              <a:gd name="connsiteY6" fmla="*/ 0 h 2580453"/>
              <a:gd name="connsiteX7" fmla="*/ 3872285 w 3872285"/>
              <a:gd name="connsiteY7" fmla="*/ 593504 h 2580453"/>
              <a:gd name="connsiteX8" fmla="*/ 3872285 w 3872285"/>
              <a:gd name="connsiteY8" fmla="*/ 1290227 h 2580453"/>
              <a:gd name="connsiteX9" fmla="*/ 3872285 w 3872285"/>
              <a:gd name="connsiteY9" fmla="*/ 1883731 h 2580453"/>
              <a:gd name="connsiteX10" fmla="*/ 3872285 w 3872285"/>
              <a:gd name="connsiteY10" fmla="*/ 2580453 h 2580453"/>
              <a:gd name="connsiteX11" fmla="*/ 3149458 w 3872285"/>
              <a:gd name="connsiteY11" fmla="*/ 2580453 h 2580453"/>
              <a:gd name="connsiteX12" fmla="*/ 2581523 w 3872285"/>
              <a:gd name="connsiteY12" fmla="*/ 2580453 h 2580453"/>
              <a:gd name="connsiteX13" fmla="*/ 1858697 w 3872285"/>
              <a:gd name="connsiteY13" fmla="*/ 2580453 h 2580453"/>
              <a:gd name="connsiteX14" fmla="*/ 1135870 w 3872285"/>
              <a:gd name="connsiteY14" fmla="*/ 2580453 h 2580453"/>
              <a:gd name="connsiteX15" fmla="*/ 0 w 3872285"/>
              <a:gd name="connsiteY15" fmla="*/ 2580453 h 2580453"/>
              <a:gd name="connsiteX16" fmla="*/ 0 w 3872285"/>
              <a:gd name="connsiteY16" fmla="*/ 1961144 h 2580453"/>
              <a:gd name="connsiteX17" fmla="*/ 0 w 3872285"/>
              <a:gd name="connsiteY17" fmla="*/ 1264422 h 2580453"/>
              <a:gd name="connsiteX18" fmla="*/ 0 w 3872285"/>
              <a:gd name="connsiteY18" fmla="*/ 696722 h 2580453"/>
              <a:gd name="connsiteX19" fmla="*/ 0 w 3872285"/>
              <a:gd name="connsiteY19" fmla="*/ 0 h 2580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2285" h="2580453" fill="none" extrusionOk="0">
                <a:moveTo>
                  <a:pt x="0" y="0"/>
                </a:moveTo>
                <a:cubicBezTo>
                  <a:pt x="195608" y="16508"/>
                  <a:pt x="441973" y="20492"/>
                  <a:pt x="606658" y="0"/>
                </a:cubicBezTo>
                <a:cubicBezTo>
                  <a:pt x="771343" y="-20492"/>
                  <a:pt x="1060499" y="-21087"/>
                  <a:pt x="1213316" y="0"/>
                </a:cubicBezTo>
                <a:cubicBezTo>
                  <a:pt x="1366133" y="21087"/>
                  <a:pt x="1746192" y="24212"/>
                  <a:pt x="1936142" y="0"/>
                </a:cubicBezTo>
                <a:cubicBezTo>
                  <a:pt x="2126092" y="-24212"/>
                  <a:pt x="2247710" y="-26062"/>
                  <a:pt x="2465355" y="0"/>
                </a:cubicBezTo>
                <a:cubicBezTo>
                  <a:pt x="2683000" y="26062"/>
                  <a:pt x="2815039" y="-2134"/>
                  <a:pt x="3033290" y="0"/>
                </a:cubicBezTo>
                <a:cubicBezTo>
                  <a:pt x="3251542" y="2134"/>
                  <a:pt x="3659049" y="36580"/>
                  <a:pt x="3872285" y="0"/>
                </a:cubicBezTo>
                <a:cubicBezTo>
                  <a:pt x="3861550" y="199147"/>
                  <a:pt x="3881821" y="344798"/>
                  <a:pt x="3872285" y="593504"/>
                </a:cubicBezTo>
                <a:cubicBezTo>
                  <a:pt x="3862749" y="842210"/>
                  <a:pt x="3867857" y="956123"/>
                  <a:pt x="3872285" y="1290227"/>
                </a:cubicBezTo>
                <a:cubicBezTo>
                  <a:pt x="3876713" y="1624331"/>
                  <a:pt x="3883404" y="1644307"/>
                  <a:pt x="3872285" y="1883731"/>
                </a:cubicBezTo>
                <a:cubicBezTo>
                  <a:pt x="3861166" y="2123155"/>
                  <a:pt x="3881913" y="2440446"/>
                  <a:pt x="3872285" y="2580453"/>
                </a:cubicBezTo>
                <a:cubicBezTo>
                  <a:pt x="3670818" y="2549856"/>
                  <a:pt x="3467123" y="2577744"/>
                  <a:pt x="3149458" y="2580453"/>
                </a:cubicBezTo>
                <a:cubicBezTo>
                  <a:pt x="2831793" y="2583162"/>
                  <a:pt x="2841432" y="2578868"/>
                  <a:pt x="2581523" y="2580453"/>
                </a:cubicBezTo>
                <a:cubicBezTo>
                  <a:pt x="2321615" y="2582038"/>
                  <a:pt x="2017400" y="2594080"/>
                  <a:pt x="1858697" y="2580453"/>
                </a:cubicBezTo>
                <a:cubicBezTo>
                  <a:pt x="1699994" y="2566826"/>
                  <a:pt x="1305000" y="2591471"/>
                  <a:pt x="1135870" y="2580453"/>
                </a:cubicBezTo>
                <a:cubicBezTo>
                  <a:pt x="966740" y="2569435"/>
                  <a:pt x="496231" y="2605951"/>
                  <a:pt x="0" y="2580453"/>
                </a:cubicBezTo>
                <a:cubicBezTo>
                  <a:pt x="-30933" y="2333513"/>
                  <a:pt x="-25148" y="2143466"/>
                  <a:pt x="0" y="1961144"/>
                </a:cubicBezTo>
                <a:cubicBezTo>
                  <a:pt x="25148" y="1778822"/>
                  <a:pt x="-16568" y="1603453"/>
                  <a:pt x="0" y="1264422"/>
                </a:cubicBezTo>
                <a:cubicBezTo>
                  <a:pt x="16568" y="925391"/>
                  <a:pt x="-11174" y="879212"/>
                  <a:pt x="0" y="696722"/>
                </a:cubicBezTo>
                <a:cubicBezTo>
                  <a:pt x="11174" y="514232"/>
                  <a:pt x="80" y="158865"/>
                  <a:pt x="0" y="0"/>
                </a:cubicBezTo>
                <a:close/>
              </a:path>
              <a:path w="3872285" h="2580453" stroke="0" extrusionOk="0">
                <a:moveTo>
                  <a:pt x="0" y="0"/>
                </a:moveTo>
                <a:cubicBezTo>
                  <a:pt x="166958" y="-9183"/>
                  <a:pt x="441301" y="-12860"/>
                  <a:pt x="645381" y="0"/>
                </a:cubicBezTo>
                <a:cubicBezTo>
                  <a:pt x="849461" y="12860"/>
                  <a:pt x="1170826" y="22659"/>
                  <a:pt x="1368207" y="0"/>
                </a:cubicBezTo>
                <a:cubicBezTo>
                  <a:pt x="1565588" y="-22659"/>
                  <a:pt x="1820528" y="8424"/>
                  <a:pt x="1974865" y="0"/>
                </a:cubicBezTo>
                <a:cubicBezTo>
                  <a:pt x="2129202" y="-8424"/>
                  <a:pt x="2280054" y="-3412"/>
                  <a:pt x="2504078" y="0"/>
                </a:cubicBezTo>
                <a:cubicBezTo>
                  <a:pt x="2728102" y="3412"/>
                  <a:pt x="2859382" y="937"/>
                  <a:pt x="3110736" y="0"/>
                </a:cubicBezTo>
                <a:cubicBezTo>
                  <a:pt x="3362090" y="-937"/>
                  <a:pt x="3504198" y="16035"/>
                  <a:pt x="3872285" y="0"/>
                </a:cubicBezTo>
                <a:cubicBezTo>
                  <a:pt x="3872407" y="273520"/>
                  <a:pt x="3863179" y="304325"/>
                  <a:pt x="3872285" y="567700"/>
                </a:cubicBezTo>
                <a:cubicBezTo>
                  <a:pt x="3881391" y="831075"/>
                  <a:pt x="3882779" y="932409"/>
                  <a:pt x="3872285" y="1238617"/>
                </a:cubicBezTo>
                <a:cubicBezTo>
                  <a:pt x="3861791" y="1544825"/>
                  <a:pt x="3865810" y="1669638"/>
                  <a:pt x="3872285" y="1832122"/>
                </a:cubicBezTo>
                <a:cubicBezTo>
                  <a:pt x="3878760" y="1994607"/>
                  <a:pt x="3856609" y="2305907"/>
                  <a:pt x="3872285" y="2580453"/>
                </a:cubicBezTo>
                <a:cubicBezTo>
                  <a:pt x="3648010" y="2590211"/>
                  <a:pt x="3565214" y="2563528"/>
                  <a:pt x="3343073" y="2580453"/>
                </a:cubicBezTo>
                <a:cubicBezTo>
                  <a:pt x="3120932" y="2597378"/>
                  <a:pt x="3069784" y="2563402"/>
                  <a:pt x="2813860" y="2580453"/>
                </a:cubicBezTo>
                <a:cubicBezTo>
                  <a:pt x="2557936" y="2597504"/>
                  <a:pt x="2252029" y="2576794"/>
                  <a:pt x="2091034" y="2580453"/>
                </a:cubicBezTo>
                <a:cubicBezTo>
                  <a:pt x="1930039" y="2584112"/>
                  <a:pt x="1593891" y="2560034"/>
                  <a:pt x="1445653" y="2580453"/>
                </a:cubicBezTo>
                <a:cubicBezTo>
                  <a:pt x="1297415" y="2600872"/>
                  <a:pt x="1063896" y="2602235"/>
                  <a:pt x="761549" y="2580453"/>
                </a:cubicBezTo>
                <a:cubicBezTo>
                  <a:pt x="459202" y="2558671"/>
                  <a:pt x="351400" y="2567751"/>
                  <a:pt x="0" y="2580453"/>
                </a:cubicBezTo>
                <a:cubicBezTo>
                  <a:pt x="-26768" y="2418011"/>
                  <a:pt x="-28523" y="2247975"/>
                  <a:pt x="0" y="1986949"/>
                </a:cubicBezTo>
                <a:cubicBezTo>
                  <a:pt x="28523" y="1725923"/>
                  <a:pt x="8778" y="1604242"/>
                  <a:pt x="0" y="1419249"/>
                </a:cubicBezTo>
                <a:cubicBezTo>
                  <a:pt x="-8778" y="1234256"/>
                  <a:pt x="-21062" y="983338"/>
                  <a:pt x="0" y="851549"/>
                </a:cubicBezTo>
                <a:cubicBezTo>
                  <a:pt x="21062" y="719760"/>
                  <a:pt x="-16427" y="399581"/>
                  <a:pt x="0" y="0"/>
                </a:cubicBezTo>
                <a:close/>
              </a:path>
            </a:pathLst>
          </a:custGeom>
          <a:ln w="76200">
            <a:solidFill>
              <a:schemeClr val="accent2">
                <a:lumMod val="75000"/>
              </a:schemeClr>
            </a:solidFill>
            <a:extLst>
              <a:ext uri="{C807C97D-BFC1-408E-A445-0C87EB9F89A2}">
                <ask:lineSketchStyleProps xmlns:ask="http://schemas.microsoft.com/office/drawing/2018/sketchyshapes" sd="2881589673">
                  <a:prstGeom prst="rect">
                    <a:avLst/>
                  </a:prstGeom>
                  <ask:type>
                    <ask:lineSketchFreehand/>
                  </ask:type>
                </ask:lineSketchStyleProps>
              </a:ext>
            </a:extLst>
          </a:ln>
        </p:spPr>
      </p:pic>
      <p:pic>
        <p:nvPicPr>
          <p:cNvPr id="15" name="Picture 14" descr="A group of people sitting in chairs&#10;&#10;Description automatically generated">
            <a:extLst>
              <a:ext uri="{FF2B5EF4-FFF2-40B4-BE49-F238E27FC236}">
                <a16:creationId xmlns:a16="http://schemas.microsoft.com/office/drawing/2014/main" id="{BFDCF995-C9D0-355C-CF82-D8FBF5DCE49D}"/>
              </a:ext>
            </a:extLst>
          </p:cNvPr>
          <p:cNvPicPr>
            <a:picLocks noChangeAspect="1"/>
          </p:cNvPicPr>
          <p:nvPr/>
        </p:nvPicPr>
        <p:blipFill>
          <a:blip r:embed="rId7"/>
          <a:stretch>
            <a:fillRect/>
          </a:stretch>
        </p:blipFill>
        <p:spPr>
          <a:xfrm>
            <a:off x="4506036" y="4202331"/>
            <a:ext cx="3474403" cy="2315308"/>
          </a:xfrm>
          <a:custGeom>
            <a:avLst/>
            <a:gdLst>
              <a:gd name="connsiteX0" fmla="*/ 0 w 3474403"/>
              <a:gd name="connsiteY0" fmla="*/ 0 h 2315308"/>
              <a:gd name="connsiteX1" fmla="*/ 590649 w 3474403"/>
              <a:gd name="connsiteY1" fmla="*/ 0 h 2315308"/>
              <a:gd name="connsiteX2" fmla="*/ 1285529 w 3474403"/>
              <a:gd name="connsiteY2" fmla="*/ 0 h 2315308"/>
              <a:gd name="connsiteX3" fmla="*/ 1980410 w 3474403"/>
              <a:gd name="connsiteY3" fmla="*/ 0 h 2315308"/>
              <a:gd name="connsiteX4" fmla="*/ 2640546 w 3474403"/>
              <a:gd name="connsiteY4" fmla="*/ 0 h 2315308"/>
              <a:gd name="connsiteX5" fmla="*/ 3474403 w 3474403"/>
              <a:gd name="connsiteY5" fmla="*/ 0 h 2315308"/>
              <a:gd name="connsiteX6" fmla="*/ 3474403 w 3474403"/>
              <a:gd name="connsiteY6" fmla="*/ 509368 h 2315308"/>
              <a:gd name="connsiteX7" fmla="*/ 3474403 w 3474403"/>
              <a:gd name="connsiteY7" fmla="*/ 1065042 h 2315308"/>
              <a:gd name="connsiteX8" fmla="*/ 3474403 w 3474403"/>
              <a:gd name="connsiteY8" fmla="*/ 1643869 h 2315308"/>
              <a:gd name="connsiteX9" fmla="*/ 3474403 w 3474403"/>
              <a:gd name="connsiteY9" fmla="*/ 2315308 h 2315308"/>
              <a:gd name="connsiteX10" fmla="*/ 2710034 w 3474403"/>
              <a:gd name="connsiteY10" fmla="*/ 2315308 h 2315308"/>
              <a:gd name="connsiteX11" fmla="*/ 1945666 w 3474403"/>
              <a:gd name="connsiteY11" fmla="*/ 2315308 h 2315308"/>
              <a:gd name="connsiteX12" fmla="*/ 1216041 w 3474403"/>
              <a:gd name="connsiteY12" fmla="*/ 2315308 h 2315308"/>
              <a:gd name="connsiteX13" fmla="*/ 0 w 3474403"/>
              <a:gd name="connsiteY13" fmla="*/ 2315308 h 2315308"/>
              <a:gd name="connsiteX14" fmla="*/ 0 w 3474403"/>
              <a:gd name="connsiteY14" fmla="*/ 1782787 h 2315308"/>
              <a:gd name="connsiteX15" fmla="*/ 0 w 3474403"/>
              <a:gd name="connsiteY15" fmla="*/ 1203960 h 2315308"/>
              <a:gd name="connsiteX16" fmla="*/ 0 w 3474403"/>
              <a:gd name="connsiteY16" fmla="*/ 671439 h 2315308"/>
              <a:gd name="connsiteX17" fmla="*/ 0 w 3474403"/>
              <a:gd name="connsiteY17" fmla="*/ 0 h 231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74403" h="2315308" fill="none" extrusionOk="0">
                <a:moveTo>
                  <a:pt x="0" y="0"/>
                </a:moveTo>
                <a:cubicBezTo>
                  <a:pt x="167231" y="-4356"/>
                  <a:pt x="375371" y="-13371"/>
                  <a:pt x="590649" y="0"/>
                </a:cubicBezTo>
                <a:cubicBezTo>
                  <a:pt x="805927" y="13371"/>
                  <a:pt x="988237" y="-14247"/>
                  <a:pt x="1285529" y="0"/>
                </a:cubicBezTo>
                <a:cubicBezTo>
                  <a:pt x="1582821" y="14247"/>
                  <a:pt x="1656276" y="27389"/>
                  <a:pt x="1980410" y="0"/>
                </a:cubicBezTo>
                <a:cubicBezTo>
                  <a:pt x="2304544" y="-27389"/>
                  <a:pt x="2328678" y="-23340"/>
                  <a:pt x="2640546" y="0"/>
                </a:cubicBezTo>
                <a:cubicBezTo>
                  <a:pt x="2952414" y="23340"/>
                  <a:pt x="3085164" y="28798"/>
                  <a:pt x="3474403" y="0"/>
                </a:cubicBezTo>
                <a:cubicBezTo>
                  <a:pt x="3452352" y="178862"/>
                  <a:pt x="3492363" y="306784"/>
                  <a:pt x="3474403" y="509368"/>
                </a:cubicBezTo>
                <a:cubicBezTo>
                  <a:pt x="3456443" y="711952"/>
                  <a:pt x="3495236" y="879543"/>
                  <a:pt x="3474403" y="1065042"/>
                </a:cubicBezTo>
                <a:cubicBezTo>
                  <a:pt x="3453570" y="1250541"/>
                  <a:pt x="3490605" y="1458508"/>
                  <a:pt x="3474403" y="1643869"/>
                </a:cubicBezTo>
                <a:cubicBezTo>
                  <a:pt x="3458201" y="1829230"/>
                  <a:pt x="3492307" y="2008286"/>
                  <a:pt x="3474403" y="2315308"/>
                </a:cubicBezTo>
                <a:cubicBezTo>
                  <a:pt x="3209864" y="2301294"/>
                  <a:pt x="2965607" y="2320456"/>
                  <a:pt x="2710034" y="2315308"/>
                </a:cubicBezTo>
                <a:cubicBezTo>
                  <a:pt x="2454461" y="2310160"/>
                  <a:pt x="2227965" y="2302851"/>
                  <a:pt x="1945666" y="2315308"/>
                </a:cubicBezTo>
                <a:cubicBezTo>
                  <a:pt x="1663367" y="2327765"/>
                  <a:pt x="1529559" y="2297132"/>
                  <a:pt x="1216041" y="2315308"/>
                </a:cubicBezTo>
                <a:cubicBezTo>
                  <a:pt x="902524" y="2333484"/>
                  <a:pt x="273503" y="2316541"/>
                  <a:pt x="0" y="2315308"/>
                </a:cubicBezTo>
                <a:cubicBezTo>
                  <a:pt x="26595" y="2140714"/>
                  <a:pt x="20515" y="2003049"/>
                  <a:pt x="0" y="1782787"/>
                </a:cubicBezTo>
                <a:cubicBezTo>
                  <a:pt x="-20515" y="1562525"/>
                  <a:pt x="-27303" y="1419495"/>
                  <a:pt x="0" y="1203960"/>
                </a:cubicBezTo>
                <a:cubicBezTo>
                  <a:pt x="27303" y="988425"/>
                  <a:pt x="11392" y="917133"/>
                  <a:pt x="0" y="671439"/>
                </a:cubicBezTo>
                <a:cubicBezTo>
                  <a:pt x="-11392" y="425745"/>
                  <a:pt x="-28414" y="191119"/>
                  <a:pt x="0" y="0"/>
                </a:cubicBezTo>
                <a:close/>
              </a:path>
              <a:path w="3474403" h="2315308" stroke="0" extrusionOk="0">
                <a:moveTo>
                  <a:pt x="0" y="0"/>
                </a:moveTo>
                <a:cubicBezTo>
                  <a:pt x="260784" y="22893"/>
                  <a:pt x="425371" y="20582"/>
                  <a:pt x="694881" y="0"/>
                </a:cubicBezTo>
                <a:cubicBezTo>
                  <a:pt x="964391" y="-20582"/>
                  <a:pt x="1253441" y="34697"/>
                  <a:pt x="1459249" y="0"/>
                </a:cubicBezTo>
                <a:cubicBezTo>
                  <a:pt x="1665057" y="-34697"/>
                  <a:pt x="1896729" y="-3619"/>
                  <a:pt x="2119386" y="0"/>
                </a:cubicBezTo>
                <a:cubicBezTo>
                  <a:pt x="2342043" y="3619"/>
                  <a:pt x="2527325" y="-28990"/>
                  <a:pt x="2710034" y="0"/>
                </a:cubicBezTo>
                <a:cubicBezTo>
                  <a:pt x="2892743" y="28990"/>
                  <a:pt x="3254506" y="14767"/>
                  <a:pt x="3474403" y="0"/>
                </a:cubicBezTo>
                <a:cubicBezTo>
                  <a:pt x="3479532" y="143703"/>
                  <a:pt x="3463538" y="341905"/>
                  <a:pt x="3474403" y="601980"/>
                </a:cubicBezTo>
                <a:cubicBezTo>
                  <a:pt x="3485268" y="862055"/>
                  <a:pt x="3466076" y="1055667"/>
                  <a:pt x="3474403" y="1180807"/>
                </a:cubicBezTo>
                <a:cubicBezTo>
                  <a:pt x="3482730" y="1305947"/>
                  <a:pt x="3487761" y="1556030"/>
                  <a:pt x="3474403" y="1782787"/>
                </a:cubicBezTo>
                <a:cubicBezTo>
                  <a:pt x="3461045" y="2009544"/>
                  <a:pt x="3460849" y="2196071"/>
                  <a:pt x="3474403" y="2315308"/>
                </a:cubicBezTo>
                <a:cubicBezTo>
                  <a:pt x="3267362" y="2321173"/>
                  <a:pt x="3020747" y="2296134"/>
                  <a:pt x="2883754" y="2315308"/>
                </a:cubicBezTo>
                <a:cubicBezTo>
                  <a:pt x="2746761" y="2334482"/>
                  <a:pt x="2400570" y="2321108"/>
                  <a:pt x="2223618" y="2315308"/>
                </a:cubicBezTo>
                <a:cubicBezTo>
                  <a:pt x="2046666" y="2309508"/>
                  <a:pt x="1754269" y="2294934"/>
                  <a:pt x="1632969" y="2315308"/>
                </a:cubicBezTo>
                <a:cubicBezTo>
                  <a:pt x="1511669" y="2335682"/>
                  <a:pt x="1215327" y="2309193"/>
                  <a:pt x="868601" y="2315308"/>
                </a:cubicBezTo>
                <a:cubicBezTo>
                  <a:pt x="521875" y="2321423"/>
                  <a:pt x="208183" y="2300341"/>
                  <a:pt x="0" y="2315308"/>
                </a:cubicBezTo>
                <a:cubicBezTo>
                  <a:pt x="6635" y="2169958"/>
                  <a:pt x="-12062" y="1952803"/>
                  <a:pt x="0" y="1713328"/>
                </a:cubicBezTo>
                <a:cubicBezTo>
                  <a:pt x="12062" y="1473853"/>
                  <a:pt x="22550" y="1365298"/>
                  <a:pt x="0" y="1134501"/>
                </a:cubicBezTo>
                <a:cubicBezTo>
                  <a:pt x="-22550" y="903704"/>
                  <a:pt x="-7980" y="803572"/>
                  <a:pt x="0" y="532521"/>
                </a:cubicBezTo>
                <a:cubicBezTo>
                  <a:pt x="7980" y="261470"/>
                  <a:pt x="-14910" y="208865"/>
                  <a:pt x="0" y="0"/>
                </a:cubicBezTo>
                <a:close/>
              </a:path>
            </a:pathLst>
          </a:custGeom>
          <a:ln w="76200">
            <a:solidFill>
              <a:schemeClr val="accent2">
                <a:lumMod val="75000"/>
              </a:schemeClr>
            </a:solidFill>
            <a:extLst>
              <a:ext uri="{C807C97D-BFC1-408E-A445-0C87EB9F89A2}">
                <ask:lineSketchStyleProps xmlns:ask="http://schemas.microsoft.com/office/drawing/2018/sketchyshapes" sd="2881589673">
                  <a:prstGeom prst="rect">
                    <a:avLst/>
                  </a:prstGeom>
                  <ask:type>
                    <ask:lineSketchFreehand/>
                  </ask:type>
                </ask:lineSketchStyleProps>
              </a:ext>
            </a:extLst>
          </a:ln>
        </p:spPr>
      </p:pic>
      <p:sp>
        <p:nvSpPr>
          <p:cNvPr id="2" name="TextBox 1">
            <a:extLst>
              <a:ext uri="{FF2B5EF4-FFF2-40B4-BE49-F238E27FC236}">
                <a16:creationId xmlns:a16="http://schemas.microsoft.com/office/drawing/2014/main" id="{877CD302-E57F-FD11-C0CA-3DCDD6A86175}"/>
              </a:ext>
            </a:extLst>
          </p:cNvPr>
          <p:cNvSpPr txBox="1"/>
          <p:nvPr/>
        </p:nvSpPr>
        <p:spPr>
          <a:xfrm>
            <a:off x="540148" y="5903988"/>
            <a:ext cx="4578724" cy="523220"/>
          </a:xfrm>
          <a:prstGeom prst="rect">
            <a:avLst/>
          </a:prstGeom>
          <a:noFill/>
        </p:spPr>
        <p:txBody>
          <a:bodyPr wrap="square" rtlCol="0">
            <a:spAutoFit/>
          </a:bodyPr>
          <a:lstStyle/>
          <a:p>
            <a:r>
              <a:rPr lang="en-US" sz="1400" dirty="0">
                <a:latin typeface="Franklin Gothic Medium" panose="020B0603020102020204" pitchFamily="34" charset="0"/>
              </a:rPr>
              <a:t>Manny’s</a:t>
            </a:r>
          </a:p>
          <a:p>
            <a:r>
              <a:rPr lang="en-US" sz="1400" dirty="0">
                <a:latin typeface="Franklin Gothic Medium" panose="020B0603020102020204" pitchFamily="34" charset="0"/>
              </a:rPr>
              <a:t>San Francisco</a:t>
            </a:r>
          </a:p>
        </p:txBody>
      </p:sp>
    </p:spTree>
    <p:extLst>
      <p:ext uri="{BB962C8B-B14F-4D97-AF65-F5344CB8AC3E}">
        <p14:creationId xmlns:p14="http://schemas.microsoft.com/office/powerpoint/2010/main" val="3263714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829929-E93A-442D-AF3C-31579A2BD29B}"/>
              </a:ext>
            </a:extLst>
          </p:cNvPr>
          <p:cNvSpPr/>
          <p:nvPr/>
        </p:nvSpPr>
        <p:spPr>
          <a:xfrm>
            <a:off x="0" y="0"/>
            <a:ext cx="12192000" cy="6858000"/>
          </a:xfrm>
          <a:prstGeom prst="rect">
            <a:avLst/>
          </a:prstGeom>
          <a:solidFill>
            <a:srgbClr val="FFE8D1"/>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BBBA97B0-7763-8210-7729-7CCBD2687880}"/>
              </a:ext>
            </a:extLst>
          </p:cNvPr>
          <p:cNvSpPr txBox="1"/>
          <p:nvPr/>
        </p:nvSpPr>
        <p:spPr>
          <a:xfrm>
            <a:off x="4856546" y="164310"/>
            <a:ext cx="4578724" cy="769441"/>
          </a:xfrm>
          <a:prstGeom prst="rect">
            <a:avLst/>
          </a:prstGeom>
          <a:noFill/>
        </p:spPr>
        <p:txBody>
          <a:bodyPr wrap="square" rtlCol="0">
            <a:spAutoFit/>
          </a:bodyPr>
          <a:lstStyle/>
          <a:p>
            <a:pPr algn="ctr"/>
            <a:r>
              <a:rPr lang="en-US" sz="4400" b="1" dirty="0">
                <a:solidFill>
                  <a:srgbClr val="FF9900"/>
                </a:solidFill>
                <a:latin typeface="Franklin Gothic Medium" panose="020B0603020102020204" pitchFamily="34" charset="0"/>
              </a:rPr>
              <a:t>OTHER EVENTS</a:t>
            </a:r>
          </a:p>
        </p:txBody>
      </p:sp>
      <p:pic>
        <p:nvPicPr>
          <p:cNvPr id="10" name="Picture 9" descr="A group of people preparing food&#10;&#10;Description automatically generated">
            <a:extLst>
              <a:ext uri="{FF2B5EF4-FFF2-40B4-BE49-F238E27FC236}">
                <a16:creationId xmlns:a16="http://schemas.microsoft.com/office/drawing/2014/main" id="{BE20DAF3-546B-0237-6664-95D3C8194CAB}"/>
              </a:ext>
            </a:extLst>
          </p:cNvPr>
          <p:cNvPicPr>
            <a:picLocks noChangeAspect="1"/>
          </p:cNvPicPr>
          <p:nvPr/>
        </p:nvPicPr>
        <p:blipFill>
          <a:blip r:embed="rId3"/>
          <a:stretch>
            <a:fillRect/>
          </a:stretch>
        </p:blipFill>
        <p:spPr>
          <a:xfrm>
            <a:off x="633515" y="328620"/>
            <a:ext cx="1884218" cy="2513383"/>
          </a:xfrm>
          <a:custGeom>
            <a:avLst/>
            <a:gdLst>
              <a:gd name="connsiteX0" fmla="*/ 0 w 1884218"/>
              <a:gd name="connsiteY0" fmla="*/ 0 h 2513383"/>
              <a:gd name="connsiteX1" fmla="*/ 665757 w 1884218"/>
              <a:gd name="connsiteY1" fmla="*/ 0 h 2513383"/>
              <a:gd name="connsiteX2" fmla="*/ 1312672 w 1884218"/>
              <a:gd name="connsiteY2" fmla="*/ 0 h 2513383"/>
              <a:gd name="connsiteX3" fmla="*/ 1884218 w 1884218"/>
              <a:gd name="connsiteY3" fmla="*/ 0 h 2513383"/>
              <a:gd name="connsiteX4" fmla="*/ 1884218 w 1884218"/>
              <a:gd name="connsiteY4" fmla="*/ 653480 h 2513383"/>
              <a:gd name="connsiteX5" fmla="*/ 1884218 w 1884218"/>
              <a:gd name="connsiteY5" fmla="*/ 1256692 h 2513383"/>
              <a:gd name="connsiteX6" fmla="*/ 1884218 w 1884218"/>
              <a:gd name="connsiteY6" fmla="*/ 1859903 h 2513383"/>
              <a:gd name="connsiteX7" fmla="*/ 1884218 w 1884218"/>
              <a:gd name="connsiteY7" fmla="*/ 2513383 h 2513383"/>
              <a:gd name="connsiteX8" fmla="*/ 1274988 w 1884218"/>
              <a:gd name="connsiteY8" fmla="*/ 2513383 h 2513383"/>
              <a:gd name="connsiteX9" fmla="*/ 703441 w 1884218"/>
              <a:gd name="connsiteY9" fmla="*/ 2513383 h 2513383"/>
              <a:gd name="connsiteX10" fmla="*/ 0 w 1884218"/>
              <a:gd name="connsiteY10" fmla="*/ 2513383 h 2513383"/>
              <a:gd name="connsiteX11" fmla="*/ 0 w 1884218"/>
              <a:gd name="connsiteY11" fmla="*/ 1859903 h 2513383"/>
              <a:gd name="connsiteX12" fmla="*/ 0 w 1884218"/>
              <a:gd name="connsiteY12" fmla="*/ 1281825 h 2513383"/>
              <a:gd name="connsiteX13" fmla="*/ 0 w 1884218"/>
              <a:gd name="connsiteY13" fmla="*/ 628346 h 2513383"/>
              <a:gd name="connsiteX14" fmla="*/ 0 w 1884218"/>
              <a:gd name="connsiteY14" fmla="*/ 0 h 2513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4218" h="2513383" fill="none" extrusionOk="0">
                <a:moveTo>
                  <a:pt x="0" y="0"/>
                </a:moveTo>
                <a:cubicBezTo>
                  <a:pt x="279331" y="-6571"/>
                  <a:pt x="390541" y="-1874"/>
                  <a:pt x="665757" y="0"/>
                </a:cubicBezTo>
                <a:cubicBezTo>
                  <a:pt x="940973" y="1874"/>
                  <a:pt x="1075169" y="24946"/>
                  <a:pt x="1312672" y="0"/>
                </a:cubicBezTo>
                <a:cubicBezTo>
                  <a:pt x="1550176" y="-24946"/>
                  <a:pt x="1763653" y="-5951"/>
                  <a:pt x="1884218" y="0"/>
                </a:cubicBezTo>
                <a:cubicBezTo>
                  <a:pt x="1915545" y="175478"/>
                  <a:pt x="1910131" y="520146"/>
                  <a:pt x="1884218" y="653480"/>
                </a:cubicBezTo>
                <a:cubicBezTo>
                  <a:pt x="1858305" y="786814"/>
                  <a:pt x="1874333" y="965796"/>
                  <a:pt x="1884218" y="1256692"/>
                </a:cubicBezTo>
                <a:cubicBezTo>
                  <a:pt x="1894103" y="1547588"/>
                  <a:pt x="1910603" y="1675100"/>
                  <a:pt x="1884218" y="1859903"/>
                </a:cubicBezTo>
                <a:cubicBezTo>
                  <a:pt x="1857833" y="2044706"/>
                  <a:pt x="1881912" y="2230358"/>
                  <a:pt x="1884218" y="2513383"/>
                </a:cubicBezTo>
                <a:cubicBezTo>
                  <a:pt x="1691471" y="2483744"/>
                  <a:pt x="1487453" y="2499882"/>
                  <a:pt x="1274988" y="2513383"/>
                </a:cubicBezTo>
                <a:cubicBezTo>
                  <a:pt x="1062523" y="2526885"/>
                  <a:pt x="965389" y="2523361"/>
                  <a:pt x="703441" y="2513383"/>
                </a:cubicBezTo>
                <a:cubicBezTo>
                  <a:pt x="441493" y="2503405"/>
                  <a:pt x="209094" y="2519174"/>
                  <a:pt x="0" y="2513383"/>
                </a:cubicBezTo>
                <a:cubicBezTo>
                  <a:pt x="17042" y="2307539"/>
                  <a:pt x="-24532" y="2141012"/>
                  <a:pt x="0" y="1859903"/>
                </a:cubicBezTo>
                <a:cubicBezTo>
                  <a:pt x="24532" y="1578794"/>
                  <a:pt x="-26771" y="1485185"/>
                  <a:pt x="0" y="1281825"/>
                </a:cubicBezTo>
                <a:cubicBezTo>
                  <a:pt x="26771" y="1078465"/>
                  <a:pt x="-29874" y="851091"/>
                  <a:pt x="0" y="628346"/>
                </a:cubicBezTo>
                <a:cubicBezTo>
                  <a:pt x="29874" y="405601"/>
                  <a:pt x="-7465" y="153172"/>
                  <a:pt x="0" y="0"/>
                </a:cubicBezTo>
                <a:close/>
              </a:path>
              <a:path w="1884218" h="2513383" stroke="0" extrusionOk="0">
                <a:moveTo>
                  <a:pt x="0" y="0"/>
                </a:moveTo>
                <a:cubicBezTo>
                  <a:pt x="196157" y="-26684"/>
                  <a:pt x="433694" y="-26518"/>
                  <a:pt x="628073" y="0"/>
                </a:cubicBezTo>
                <a:cubicBezTo>
                  <a:pt x="822452" y="26518"/>
                  <a:pt x="965461" y="-16882"/>
                  <a:pt x="1293830" y="0"/>
                </a:cubicBezTo>
                <a:cubicBezTo>
                  <a:pt x="1622199" y="16882"/>
                  <a:pt x="1722755" y="18571"/>
                  <a:pt x="1884218" y="0"/>
                </a:cubicBezTo>
                <a:cubicBezTo>
                  <a:pt x="1856882" y="197152"/>
                  <a:pt x="1858596" y="396779"/>
                  <a:pt x="1884218" y="653480"/>
                </a:cubicBezTo>
                <a:cubicBezTo>
                  <a:pt x="1909840" y="910181"/>
                  <a:pt x="1916850" y="1031832"/>
                  <a:pt x="1884218" y="1306959"/>
                </a:cubicBezTo>
                <a:cubicBezTo>
                  <a:pt x="1851586" y="1582086"/>
                  <a:pt x="1892588" y="1625505"/>
                  <a:pt x="1884218" y="1885037"/>
                </a:cubicBezTo>
                <a:cubicBezTo>
                  <a:pt x="1875848" y="2144569"/>
                  <a:pt x="1909873" y="2313954"/>
                  <a:pt x="1884218" y="2513383"/>
                </a:cubicBezTo>
                <a:cubicBezTo>
                  <a:pt x="1600707" y="2498154"/>
                  <a:pt x="1495897" y="2535939"/>
                  <a:pt x="1312672" y="2513383"/>
                </a:cubicBezTo>
                <a:cubicBezTo>
                  <a:pt x="1129447" y="2490827"/>
                  <a:pt x="860740" y="2484775"/>
                  <a:pt x="703441" y="2513383"/>
                </a:cubicBezTo>
                <a:cubicBezTo>
                  <a:pt x="546142" y="2541991"/>
                  <a:pt x="181603" y="2508450"/>
                  <a:pt x="0" y="2513383"/>
                </a:cubicBezTo>
                <a:cubicBezTo>
                  <a:pt x="-27785" y="2246045"/>
                  <a:pt x="3543" y="2074425"/>
                  <a:pt x="0" y="1935305"/>
                </a:cubicBezTo>
                <a:cubicBezTo>
                  <a:pt x="-3543" y="1796185"/>
                  <a:pt x="-29219" y="1454183"/>
                  <a:pt x="0" y="1256692"/>
                </a:cubicBezTo>
                <a:cubicBezTo>
                  <a:pt x="29219" y="1059201"/>
                  <a:pt x="24687" y="842431"/>
                  <a:pt x="0" y="678613"/>
                </a:cubicBezTo>
                <a:cubicBezTo>
                  <a:pt x="-24687" y="514795"/>
                  <a:pt x="4" y="230768"/>
                  <a:pt x="0" y="0"/>
                </a:cubicBezTo>
                <a:close/>
              </a:path>
            </a:pathLst>
          </a:custGeom>
          <a:ln w="76200">
            <a:solidFill>
              <a:srgbClr val="FF9900"/>
            </a:solidFill>
            <a:extLst>
              <a:ext uri="{C807C97D-BFC1-408E-A445-0C87EB9F89A2}">
                <ask:lineSketchStyleProps xmlns:ask="http://schemas.microsoft.com/office/drawing/2018/sketchyshapes" sd="2656530662">
                  <a:prstGeom prst="rect">
                    <a:avLst/>
                  </a:prstGeom>
                  <ask:type>
                    <ask:lineSketchFreehand/>
                  </ask:type>
                </ask:lineSketchStyleProps>
              </a:ext>
            </a:extLst>
          </a:ln>
        </p:spPr>
      </p:pic>
      <p:pic>
        <p:nvPicPr>
          <p:cNvPr id="12" name="Picture 11" descr="A group of people sitting in a living room&#10;&#10;Description automatically generated">
            <a:extLst>
              <a:ext uri="{FF2B5EF4-FFF2-40B4-BE49-F238E27FC236}">
                <a16:creationId xmlns:a16="http://schemas.microsoft.com/office/drawing/2014/main" id="{14E2BCD4-4D9D-A00F-AD5D-1186BA8CCE8C}"/>
              </a:ext>
            </a:extLst>
          </p:cNvPr>
          <p:cNvPicPr>
            <a:picLocks noChangeAspect="1"/>
          </p:cNvPicPr>
          <p:nvPr/>
        </p:nvPicPr>
        <p:blipFill>
          <a:blip r:embed="rId4"/>
          <a:stretch>
            <a:fillRect/>
          </a:stretch>
        </p:blipFill>
        <p:spPr>
          <a:xfrm>
            <a:off x="8207793" y="1027115"/>
            <a:ext cx="3189488" cy="2391336"/>
          </a:xfrm>
          <a:custGeom>
            <a:avLst/>
            <a:gdLst>
              <a:gd name="connsiteX0" fmla="*/ 0 w 3189488"/>
              <a:gd name="connsiteY0" fmla="*/ 0 h 2391336"/>
              <a:gd name="connsiteX1" fmla="*/ 637898 w 3189488"/>
              <a:gd name="connsiteY1" fmla="*/ 0 h 2391336"/>
              <a:gd name="connsiteX2" fmla="*/ 1307690 w 3189488"/>
              <a:gd name="connsiteY2" fmla="*/ 0 h 2391336"/>
              <a:gd name="connsiteX3" fmla="*/ 2009377 w 3189488"/>
              <a:gd name="connsiteY3" fmla="*/ 0 h 2391336"/>
              <a:gd name="connsiteX4" fmla="*/ 3189488 w 3189488"/>
              <a:gd name="connsiteY4" fmla="*/ 0 h 2391336"/>
              <a:gd name="connsiteX5" fmla="*/ 3189488 w 3189488"/>
              <a:gd name="connsiteY5" fmla="*/ 645661 h 2391336"/>
              <a:gd name="connsiteX6" fmla="*/ 3189488 w 3189488"/>
              <a:gd name="connsiteY6" fmla="*/ 1219581 h 2391336"/>
              <a:gd name="connsiteX7" fmla="*/ 3189488 w 3189488"/>
              <a:gd name="connsiteY7" fmla="*/ 1841329 h 2391336"/>
              <a:gd name="connsiteX8" fmla="*/ 3189488 w 3189488"/>
              <a:gd name="connsiteY8" fmla="*/ 2391336 h 2391336"/>
              <a:gd name="connsiteX9" fmla="*/ 2583485 w 3189488"/>
              <a:gd name="connsiteY9" fmla="*/ 2391336 h 2391336"/>
              <a:gd name="connsiteX10" fmla="*/ 1977483 w 3189488"/>
              <a:gd name="connsiteY10" fmla="*/ 2391336 h 2391336"/>
              <a:gd name="connsiteX11" fmla="*/ 1275795 w 3189488"/>
              <a:gd name="connsiteY11" fmla="*/ 2391336 h 2391336"/>
              <a:gd name="connsiteX12" fmla="*/ 637898 w 3189488"/>
              <a:gd name="connsiteY12" fmla="*/ 2391336 h 2391336"/>
              <a:gd name="connsiteX13" fmla="*/ 0 w 3189488"/>
              <a:gd name="connsiteY13" fmla="*/ 2391336 h 2391336"/>
              <a:gd name="connsiteX14" fmla="*/ 0 w 3189488"/>
              <a:gd name="connsiteY14" fmla="*/ 1745675 h 2391336"/>
              <a:gd name="connsiteX15" fmla="*/ 0 w 3189488"/>
              <a:gd name="connsiteY15" fmla="*/ 1123928 h 2391336"/>
              <a:gd name="connsiteX16" fmla="*/ 0 w 3189488"/>
              <a:gd name="connsiteY16" fmla="*/ 550007 h 2391336"/>
              <a:gd name="connsiteX17" fmla="*/ 0 w 3189488"/>
              <a:gd name="connsiteY17" fmla="*/ 0 h 239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9488" h="2391336" fill="none" extrusionOk="0">
                <a:moveTo>
                  <a:pt x="0" y="0"/>
                </a:moveTo>
                <a:cubicBezTo>
                  <a:pt x="217594" y="12742"/>
                  <a:pt x="367953" y="-27302"/>
                  <a:pt x="637898" y="0"/>
                </a:cubicBezTo>
                <a:cubicBezTo>
                  <a:pt x="907843" y="27302"/>
                  <a:pt x="1063364" y="21012"/>
                  <a:pt x="1307690" y="0"/>
                </a:cubicBezTo>
                <a:cubicBezTo>
                  <a:pt x="1552016" y="-21012"/>
                  <a:pt x="1684042" y="-24581"/>
                  <a:pt x="2009377" y="0"/>
                </a:cubicBezTo>
                <a:cubicBezTo>
                  <a:pt x="2334712" y="24581"/>
                  <a:pt x="2714433" y="1747"/>
                  <a:pt x="3189488" y="0"/>
                </a:cubicBezTo>
                <a:cubicBezTo>
                  <a:pt x="3162412" y="239623"/>
                  <a:pt x="3176594" y="378650"/>
                  <a:pt x="3189488" y="645661"/>
                </a:cubicBezTo>
                <a:cubicBezTo>
                  <a:pt x="3202382" y="912672"/>
                  <a:pt x="3175605" y="971845"/>
                  <a:pt x="3189488" y="1219581"/>
                </a:cubicBezTo>
                <a:cubicBezTo>
                  <a:pt x="3203371" y="1467317"/>
                  <a:pt x="3160111" y="1671860"/>
                  <a:pt x="3189488" y="1841329"/>
                </a:cubicBezTo>
                <a:cubicBezTo>
                  <a:pt x="3218865" y="2010798"/>
                  <a:pt x="3193312" y="2195043"/>
                  <a:pt x="3189488" y="2391336"/>
                </a:cubicBezTo>
                <a:cubicBezTo>
                  <a:pt x="3038499" y="2364678"/>
                  <a:pt x="2811134" y="2386835"/>
                  <a:pt x="2583485" y="2391336"/>
                </a:cubicBezTo>
                <a:cubicBezTo>
                  <a:pt x="2355836" y="2395837"/>
                  <a:pt x="2132047" y="2398259"/>
                  <a:pt x="1977483" y="2391336"/>
                </a:cubicBezTo>
                <a:cubicBezTo>
                  <a:pt x="1822919" y="2384413"/>
                  <a:pt x="1561878" y="2368842"/>
                  <a:pt x="1275795" y="2391336"/>
                </a:cubicBezTo>
                <a:cubicBezTo>
                  <a:pt x="989712" y="2413830"/>
                  <a:pt x="843943" y="2375455"/>
                  <a:pt x="637898" y="2391336"/>
                </a:cubicBezTo>
                <a:cubicBezTo>
                  <a:pt x="431853" y="2407217"/>
                  <a:pt x="204990" y="2411207"/>
                  <a:pt x="0" y="2391336"/>
                </a:cubicBezTo>
                <a:cubicBezTo>
                  <a:pt x="-8538" y="2118414"/>
                  <a:pt x="26135" y="2042578"/>
                  <a:pt x="0" y="1745675"/>
                </a:cubicBezTo>
                <a:cubicBezTo>
                  <a:pt x="-26135" y="1448772"/>
                  <a:pt x="16245" y="1352898"/>
                  <a:pt x="0" y="1123928"/>
                </a:cubicBezTo>
                <a:cubicBezTo>
                  <a:pt x="-16245" y="894958"/>
                  <a:pt x="-10478" y="683605"/>
                  <a:pt x="0" y="550007"/>
                </a:cubicBezTo>
                <a:cubicBezTo>
                  <a:pt x="10478" y="416409"/>
                  <a:pt x="23839" y="130900"/>
                  <a:pt x="0" y="0"/>
                </a:cubicBezTo>
                <a:close/>
              </a:path>
              <a:path w="3189488" h="2391336" stroke="0" extrusionOk="0">
                <a:moveTo>
                  <a:pt x="0" y="0"/>
                </a:moveTo>
                <a:cubicBezTo>
                  <a:pt x="164111" y="25951"/>
                  <a:pt x="348545" y="-4245"/>
                  <a:pt x="637898" y="0"/>
                </a:cubicBezTo>
                <a:cubicBezTo>
                  <a:pt x="927251" y="4245"/>
                  <a:pt x="1040726" y="-91"/>
                  <a:pt x="1339585" y="0"/>
                </a:cubicBezTo>
                <a:cubicBezTo>
                  <a:pt x="1638444" y="91"/>
                  <a:pt x="1706093" y="-26007"/>
                  <a:pt x="1945588" y="0"/>
                </a:cubicBezTo>
                <a:cubicBezTo>
                  <a:pt x="2185083" y="26007"/>
                  <a:pt x="2342872" y="12404"/>
                  <a:pt x="2615380" y="0"/>
                </a:cubicBezTo>
                <a:cubicBezTo>
                  <a:pt x="2887888" y="-12404"/>
                  <a:pt x="2975567" y="6051"/>
                  <a:pt x="3189488" y="0"/>
                </a:cubicBezTo>
                <a:cubicBezTo>
                  <a:pt x="3177006" y="277512"/>
                  <a:pt x="3192716" y="416894"/>
                  <a:pt x="3189488" y="645661"/>
                </a:cubicBezTo>
                <a:cubicBezTo>
                  <a:pt x="3186260" y="874428"/>
                  <a:pt x="3183104" y="1093382"/>
                  <a:pt x="3189488" y="1267408"/>
                </a:cubicBezTo>
                <a:cubicBezTo>
                  <a:pt x="3195872" y="1441434"/>
                  <a:pt x="3213328" y="1544268"/>
                  <a:pt x="3189488" y="1793502"/>
                </a:cubicBezTo>
                <a:cubicBezTo>
                  <a:pt x="3165648" y="2042736"/>
                  <a:pt x="3201435" y="2216127"/>
                  <a:pt x="3189488" y="2391336"/>
                </a:cubicBezTo>
                <a:cubicBezTo>
                  <a:pt x="2931905" y="2371440"/>
                  <a:pt x="2746261" y="2364205"/>
                  <a:pt x="2519696" y="2391336"/>
                </a:cubicBezTo>
                <a:cubicBezTo>
                  <a:pt x="2293131" y="2418467"/>
                  <a:pt x="2191158" y="2373328"/>
                  <a:pt x="1945588" y="2391336"/>
                </a:cubicBezTo>
                <a:cubicBezTo>
                  <a:pt x="1700018" y="2409344"/>
                  <a:pt x="1589105" y="2375028"/>
                  <a:pt x="1307690" y="2391336"/>
                </a:cubicBezTo>
                <a:cubicBezTo>
                  <a:pt x="1026275" y="2407644"/>
                  <a:pt x="902716" y="2414766"/>
                  <a:pt x="733582" y="2391336"/>
                </a:cubicBezTo>
                <a:cubicBezTo>
                  <a:pt x="564448" y="2367906"/>
                  <a:pt x="243415" y="2425599"/>
                  <a:pt x="0" y="2391336"/>
                </a:cubicBezTo>
                <a:cubicBezTo>
                  <a:pt x="-21643" y="2140716"/>
                  <a:pt x="14090" y="2034774"/>
                  <a:pt x="0" y="1817415"/>
                </a:cubicBezTo>
                <a:cubicBezTo>
                  <a:pt x="-14090" y="1600056"/>
                  <a:pt x="23779" y="1522310"/>
                  <a:pt x="0" y="1267408"/>
                </a:cubicBezTo>
                <a:cubicBezTo>
                  <a:pt x="-23779" y="1012506"/>
                  <a:pt x="-16248" y="906543"/>
                  <a:pt x="0" y="717401"/>
                </a:cubicBezTo>
                <a:cubicBezTo>
                  <a:pt x="16248" y="528259"/>
                  <a:pt x="-6996" y="324590"/>
                  <a:pt x="0" y="0"/>
                </a:cubicBezTo>
                <a:close/>
              </a:path>
            </a:pathLst>
          </a:custGeom>
          <a:ln w="76200">
            <a:solidFill>
              <a:srgbClr val="FF9900"/>
            </a:solidFill>
            <a:extLst>
              <a:ext uri="{C807C97D-BFC1-408E-A445-0C87EB9F89A2}">
                <ask:lineSketchStyleProps xmlns:ask="http://schemas.microsoft.com/office/drawing/2018/sketchyshapes" sd="2656530662">
                  <a:prstGeom prst="rect">
                    <a:avLst/>
                  </a:prstGeom>
                  <ask:type>
                    <ask:lineSketchFreehand/>
                  </ask:type>
                </ask:lineSketchStyleProps>
              </a:ext>
            </a:extLst>
          </a:ln>
        </p:spPr>
      </p:pic>
      <p:pic>
        <p:nvPicPr>
          <p:cNvPr id="17" name="Picture 16" descr="A group of people sitting around a table eating food&#10;&#10;Description automatically generated">
            <a:extLst>
              <a:ext uri="{FF2B5EF4-FFF2-40B4-BE49-F238E27FC236}">
                <a16:creationId xmlns:a16="http://schemas.microsoft.com/office/drawing/2014/main" id="{2E3BFADA-F79F-CC59-E962-52F07C1B910B}"/>
              </a:ext>
            </a:extLst>
          </p:cNvPr>
          <p:cNvPicPr>
            <a:picLocks noChangeAspect="1"/>
          </p:cNvPicPr>
          <p:nvPr/>
        </p:nvPicPr>
        <p:blipFill>
          <a:blip r:embed="rId5"/>
          <a:stretch>
            <a:fillRect/>
          </a:stretch>
        </p:blipFill>
        <p:spPr>
          <a:xfrm>
            <a:off x="3820698" y="1003505"/>
            <a:ext cx="3189488" cy="2391337"/>
          </a:xfrm>
          <a:custGeom>
            <a:avLst/>
            <a:gdLst>
              <a:gd name="connsiteX0" fmla="*/ 0 w 3189488"/>
              <a:gd name="connsiteY0" fmla="*/ 0 h 2391337"/>
              <a:gd name="connsiteX1" fmla="*/ 637898 w 3189488"/>
              <a:gd name="connsiteY1" fmla="*/ 0 h 2391337"/>
              <a:gd name="connsiteX2" fmla="*/ 1307690 w 3189488"/>
              <a:gd name="connsiteY2" fmla="*/ 0 h 2391337"/>
              <a:gd name="connsiteX3" fmla="*/ 2009377 w 3189488"/>
              <a:gd name="connsiteY3" fmla="*/ 0 h 2391337"/>
              <a:gd name="connsiteX4" fmla="*/ 3189488 w 3189488"/>
              <a:gd name="connsiteY4" fmla="*/ 0 h 2391337"/>
              <a:gd name="connsiteX5" fmla="*/ 3189488 w 3189488"/>
              <a:gd name="connsiteY5" fmla="*/ 645661 h 2391337"/>
              <a:gd name="connsiteX6" fmla="*/ 3189488 w 3189488"/>
              <a:gd name="connsiteY6" fmla="*/ 1219582 h 2391337"/>
              <a:gd name="connsiteX7" fmla="*/ 3189488 w 3189488"/>
              <a:gd name="connsiteY7" fmla="*/ 1841329 h 2391337"/>
              <a:gd name="connsiteX8" fmla="*/ 3189488 w 3189488"/>
              <a:gd name="connsiteY8" fmla="*/ 2391337 h 2391337"/>
              <a:gd name="connsiteX9" fmla="*/ 2583485 w 3189488"/>
              <a:gd name="connsiteY9" fmla="*/ 2391337 h 2391337"/>
              <a:gd name="connsiteX10" fmla="*/ 1977483 w 3189488"/>
              <a:gd name="connsiteY10" fmla="*/ 2391337 h 2391337"/>
              <a:gd name="connsiteX11" fmla="*/ 1275795 w 3189488"/>
              <a:gd name="connsiteY11" fmla="*/ 2391337 h 2391337"/>
              <a:gd name="connsiteX12" fmla="*/ 637898 w 3189488"/>
              <a:gd name="connsiteY12" fmla="*/ 2391337 h 2391337"/>
              <a:gd name="connsiteX13" fmla="*/ 0 w 3189488"/>
              <a:gd name="connsiteY13" fmla="*/ 2391337 h 2391337"/>
              <a:gd name="connsiteX14" fmla="*/ 0 w 3189488"/>
              <a:gd name="connsiteY14" fmla="*/ 1745676 h 2391337"/>
              <a:gd name="connsiteX15" fmla="*/ 0 w 3189488"/>
              <a:gd name="connsiteY15" fmla="*/ 1123928 h 2391337"/>
              <a:gd name="connsiteX16" fmla="*/ 0 w 3189488"/>
              <a:gd name="connsiteY16" fmla="*/ 550008 h 2391337"/>
              <a:gd name="connsiteX17" fmla="*/ 0 w 3189488"/>
              <a:gd name="connsiteY17" fmla="*/ 0 h 239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9488" h="2391337" fill="none" extrusionOk="0">
                <a:moveTo>
                  <a:pt x="0" y="0"/>
                </a:moveTo>
                <a:cubicBezTo>
                  <a:pt x="217594" y="12742"/>
                  <a:pt x="367953" y="-27302"/>
                  <a:pt x="637898" y="0"/>
                </a:cubicBezTo>
                <a:cubicBezTo>
                  <a:pt x="907843" y="27302"/>
                  <a:pt x="1063364" y="21012"/>
                  <a:pt x="1307690" y="0"/>
                </a:cubicBezTo>
                <a:cubicBezTo>
                  <a:pt x="1552016" y="-21012"/>
                  <a:pt x="1684042" y="-24581"/>
                  <a:pt x="2009377" y="0"/>
                </a:cubicBezTo>
                <a:cubicBezTo>
                  <a:pt x="2334712" y="24581"/>
                  <a:pt x="2714433" y="1747"/>
                  <a:pt x="3189488" y="0"/>
                </a:cubicBezTo>
                <a:cubicBezTo>
                  <a:pt x="3162412" y="239623"/>
                  <a:pt x="3176594" y="378650"/>
                  <a:pt x="3189488" y="645661"/>
                </a:cubicBezTo>
                <a:cubicBezTo>
                  <a:pt x="3202382" y="912672"/>
                  <a:pt x="3177192" y="966274"/>
                  <a:pt x="3189488" y="1219582"/>
                </a:cubicBezTo>
                <a:cubicBezTo>
                  <a:pt x="3201784" y="1472890"/>
                  <a:pt x="3217090" y="1677466"/>
                  <a:pt x="3189488" y="1841329"/>
                </a:cubicBezTo>
                <a:cubicBezTo>
                  <a:pt x="3161886" y="2005192"/>
                  <a:pt x="3200985" y="2191165"/>
                  <a:pt x="3189488" y="2391337"/>
                </a:cubicBezTo>
                <a:cubicBezTo>
                  <a:pt x="3038499" y="2364679"/>
                  <a:pt x="2811134" y="2386836"/>
                  <a:pt x="2583485" y="2391337"/>
                </a:cubicBezTo>
                <a:cubicBezTo>
                  <a:pt x="2355836" y="2395838"/>
                  <a:pt x="2132047" y="2398260"/>
                  <a:pt x="1977483" y="2391337"/>
                </a:cubicBezTo>
                <a:cubicBezTo>
                  <a:pt x="1822919" y="2384414"/>
                  <a:pt x="1561878" y="2368843"/>
                  <a:pt x="1275795" y="2391337"/>
                </a:cubicBezTo>
                <a:cubicBezTo>
                  <a:pt x="989712" y="2413831"/>
                  <a:pt x="843943" y="2375456"/>
                  <a:pt x="637898" y="2391337"/>
                </a:cubicBezTo>
                <a:cubicBezTo>
                  <a:pt x="431853" y="2407218"/>
                  <a:pt x="204990" y="2411208"/>
                  <a:pt x="0" y="2391337"/>
                </a:cubicBezTo>
                <a:cubicBezTo>
                  <a:pt x="-8538" y="2118415"/>
                  <a:pt x="26135" y="2042579"/>
                  <a:pt x="0" y="1745676"/>
                </a:cubicBezTo>
                <a:cubicBezTo>
                  <a:pt x="-26135" y="1448773"/>
                  <a:pt x="12150" y="1359453"/>
                  <a:pt x="0" y="1123928"/>
                </a:cubicBezTo>
                <a:cubicBezTo>
                  <a:pt x="-12150" y="888403"/>
                  <a:pt x="-5231" y="678058"/>
                  <a:pt x="0" y="550008"/>
                </a:cubicBezTo>
                <a:cubicBezTo>
                  <a:pt x="5231" y="421958"/>
                  <a:pt x="17164" y="134199"/>
                  <a:pt x="0" y="0"/>
                </a:cubicBezTo>
                <a:close/>
              </a:path>
              <a:path w="3189488" h="2391337" stroke="0" extrusionOk="0">
                <a:moveTo>
                  <a:pt x="0" y="0"/>
                </a:moveTo>
                <a:cubicBezTo>
                  <a:pt x="164111" y="25951"/>
                  <a:pt x="348545" y="-4245"/>
                  <a:pt x="637898" y="0"/>
                </a:cubicBezTo>
                <a:cubicBezTo>
                  <a:pt x="927251" y="4245"/>
                  <a:pt x="1040726" y="-91"/>
                  <a:pt x="1339585" y="0"/>
                </a:cubicBezTo>
                <a:cubicBezTo>
                  <a:pt x="1638444" y="91"/>
                  <a:pt x="1706093" y="-26007"/>
                  <a:pt x="1945588" y="0"/>
                </a:cubicBezTo>
                <a:cubicBezTo>
                  <a:pt x="2185083" y="26007"/>
                  <a:pt x="2342872" y="12404"/>
                  <a:pt x="2615380" y="0"/>
                </a:cubicBezTo>
                <a:cubicBezTo>
                  <a:pt x="2887888" y="-12404"/>
                  <a:pt x="2975567" y="6051"/>
                  <a:pt x="3189488" y="0"/>
                </a:cubicBezTo>
                <a:cubicBezTo>
                  <a:pt x="3177006" y="277512"/>
                  <a:pt x="3192716" y="416894"/>
                  <a:pt x="3189488" y="645661"/>
                </a:cubicBezTo>
                <a:cubicBezTo>
                  <a:pt x="3186260" y="874428"/>
                  <a:pt x="3185156" y="1088181"/>
                  <a:pt x="3189488" y="1267409"/>
                </a:cubicBezTo>
                <a:cubicBezTo>
                  <a:pt x="3193820" y="1446637"/>
                  <a:pt x="3213328" y="1544269"/>
                  <a:pt x="3189488" y="1793503"/>
                </a:cubicBezTo>
                <a:cubicBezTo>
                  <a:pt x="3165648" y="2042737"/>
                  <a:pt x="3201435" y="2216128"/>
                  <a:pt x="3189488" y="2391337"/>
                </a:cubicBezTo>
                <a:cubicBezTo>
                  <a:pt x="2931905" y="2371441"/>
                  <a:pt x="2746261" y="2364206"/>
                  <a:pt x="2519696" y="2391337"/>
                </a:cubicBezTo>
                <a:cubicBezTo>
                  <a:pt x="2293131" y="2418468"/>
                  <a:pt x="2191158" y="2373329"/>
                  <a:pt x="1945588" y="2391337"/>
                </a:cubicBezTo>
                <a:cubicBezTo>
                  <a:pt x="1700018" y="2409345"/>
                  <a:pt x="1589105" y="2375029"/>
                  <a:pt x="1307690" y="2391337"/>
                </a:cubicBezTo>
                <a:cubicBezTo>
                  <a:pt x="1026275" y="2407645"/>
                  <a:pt x="902716" y="2414767"/>
                  <a:pt x="733582" y="2391337"/>
                </a:cubicBezTo>
                <a:cubicBezTo>
                  <a:pt x="564448" y="2367907"/>
                  <a:pt x="243415" y="2425600"/>
                  <a:pt x="0" y="2391337"/>
                </a:cubicBezTo>
                <a:cubicBezTo>
                  <a:pt x="-21643" y="2140717"/>
                  <a:pt x="14090" y="2034775"/>
                  <a:pt x="0" y="1817416"/>
                </a:cubicBezTo>
                <a:cubicBezTo>
                  <a:pt x="-14090" y="1600057"/>
                  <a:pt x="23779" y="1522311"/>
                  <a:pt x="0" y="1267409"/>
                </a:cubicBezTo>
                <a:cubicBezTo>
                  <a:pt x="-23779" y="1012507"/>
                  <a:pt x="-23665" y="911354"/>
                  <a:pt x="0" y="717401"/>
                </a:cubicBezTo>
                <a:cubicBezTo>
                  <a:pt x="23665" y="523448"/>
                  <a:pt x="-6996" y="324590"/>
                  <a:pt x="0" y="0"/>
                </a:cubicBezTo>
                <a:close/>
              </a:path>
            </a:pathLst>
          </a:custGeom>
          <a:ln w="76200">
            <a:solidFill>
              <a:srgbClr val="FF9900"/>
            </a:solidFill>
            <a:extLst>
              <a:ext uri="{C807C97D-BFC1-408E-A445-0C87EB9F89A2}">
                <ask:lineSketchStyleProps xmlns:ask="http://schemas.microsoft.com/office/drawing/2018/sketchyshapes" sd="2656530662">
                  <a:prstGeom prst="rect">
                    <a:avLst/>
                  </a:prstGeom>
                  <ask:type>
                    <ask:lineSketchFreehand/>
                  </ask:type>
                </ask:lineSketchStyleProps>
              </a:ext>
            </a:extLst>
          </a:ln>
        </p:spPr>
      </p:pic>
      <p:sp>
        <p:nvSpPr>
          <p:cNvPr id="18" name="TextBox 17">
            <a:extLst>
              <a:ext uri="{FF2B5EF4-FFF2-40B4-BE49-F238E27FC236}">
                <a16:creationId xmlns:a16="http://schemas.microsoft.com/office/drawing/2014/main" id="{B8F790C6-71FC-EC87-DA51-332D74D4DD1C}"/>
              </a:ext>
            </a:extLst>
          </p:cNvPr>
          <p:cNvSpPr txBox="1"/>
          <p:nvPr/>
        </p:nvSpPr>
        <p:spPr>
          <a:xfrm>
            <a:off x="419363" y="2973525"/>
            <a:ext cx="2456356" cy="707886"/>
          </a:xfrm>
          <a:prstGeom prst="rect">
            <a:avLst/>
          </a:prstGeom>
          <a:noFill/>
        </p:spPr>
        <p:txBody>
          <a:bodyPr wrap="square" rtlCol="0">
            <a:spAutoFit/>
          </a:bodyPr>
          <a:lstStyle/>
          <a:p>
            <a:r>
              <a:rPr lang="en-US" sz="2000" dirty="0">
                <a:latin typeface="Franklin Gothic Medium" panose="020B0603020102020204" pitchFamily="34" charset="0"/>
              </a:rPr>
              <a:t>Israeli Cooking Night</a:t>
            </a:r>
          </a:p>
          <a:p>
            <a:endParaRPr lang="en-US" sz="2000" dirty="0">
              <a:latin typeface="Franklin Gothic Medium" panose="020B0603020102020204" pitchFamily="34" charset="0"/>
            </a:endParaRPr>
          </a:p>
        </p:txBody>
      </p:sp>
      <p:sp>
        <p:nvSpPr>
          <p:cNvPr id="19" name="TextBox 18">
            <a:extLst>
              <a:ext uri="{FF2B5EF4-FFF2-40B4-BE49-F238E27FC236}">
                <a16:creationId xmlns:a16="http://schemas.microsoft.com/office/drawing/2014/main" id="{A96B1001-C8AD-1B1F-C62E-94BBE8E5AD0D}"/>
              </a:ext>
            </a:extLst>
          </p:cNvPr>
          <p:cNvSpPr txBox="1"/>
          <p:nvPr/>
        </p:nvSpPr>
        <p:spPr>
          <a:xfrm>
            <a:off x="-358758" y="6273172"/>
            <a:ext cx="4012597" cy="707886"/>
          </a:xfrm>
          <a:prstGeom prst="rect">
            <a:avLst/>
          </a:prstGeom>
          <a:noFill/>
        </p:spPr>
        <p:txBody>
          <a:bodyPr wrap="square" rtlCol="0">
            <a:spAutoFit/>
          </a:bodyPr>
          <a:lstStyle/>
          <a:p>
            <a:pPr algn="ctr"/>
            <a:r>
              <a:rPr lang="en-US" sz="2000" dirty="0">
                <a:latin typeface="Franklin Gothic Medium" panose="020B0603020102020204" pitchFamily="34" charset="0"/>
              </a:rPr>
              <a:t>Purim Shabbat</a:t>
            </a:r>
          </a:p>
          <a:p>
            <a:pPr algn="ctr"/>
            <a:endParaRPr lang="en-US" sz="2000" dirty="0">
              <a:latin typeface="Franklin Gothic Medium" panose="020B0603020102020204" pitchFamily="34" charset="0"/>
            </a:endParaRPr>
          </a:p>
        </p:txBody>
      </p:sp>
      <p:sp>
        <p:nvSpPr>
          <p:cNvPr id="20" name="TextBox 19">
            <a:extLst>
              <a:ext uri="{FF2B5EF4-FFF2-40B4-BE49-F238E27FC236}">
                <a16:creationId xmlns:a16="http://schemas.microsoft.com/office/drawing/2014/main" id="{2C988189-9994-F707-AF4A-943E1EF06F40}"/>
              </a:ext>
            </a:extLst>
          </p:cNvPr>
          <p:cNvSpPr txBox="1"/>
          <p:nvPr/>
        </p:nvSpPr>
        <p:spPr>
          <a:xfrm>
            <a:off x="7946582" y="3471450"/>
            <a:ext cx="3711910" cy="707886"/>
          </a:xfrm>
          <a:prstGeom prst="rect">
            <a:avLst/>
          </a:prstGeom>
          <a:noFill/>
        </p:spPr>
        <p:txBody>
          <a:bodyPr wrap="square" rtlCol="0">
            <a:spAutoFit/>
          </a:bodyPr>
          <a:lstStyle/>
          <a:p>
            <a:pPr algn="ctr"/>
            <a:r>
              <a:rPr lang="en-US" sz="2000" dirty="0">
                <a:latin typeface="Franklin Gothic Medium" panose="020B0603020102020204" pitchFamily="34" charset="0"/>
              </a:rPr>
              <a:t>Movie </a:t>
            </a:r>
            <a:r>
              <a:rPr lang="en-US" sz="2000" dirty="0" err="1">
                <a:latin typeface="Franklin Gothic Medium" panose="020B0603020102020204" pitchFamily="34" charset="0"/>
              </a:rPr>
              <a:t>Menches</a:t>
            </a:r>
            <a:endParaRPr lang="en-US" sz="2000" dirty="0">
              <a:latin typeface="Franklin Gothic Medium" panose="020B0603020102020204" pitchFamily="34" charset="0"/>
            </a:endParaRPr>
          </a:p>
          <a:p>
            <a:pPr algn="ctr"/>
            <a:endParaRPr lang="en-US" sz="2000" dirty="0">
              <a:latin typeface="Franklin Gothic Medium" panose="020B0603020102020204" pitchFamily="34" charset="0"/>
            </a:endParaRPr>
          </a:p>
        </p:txBody>
      </p:sp>
      <p:pic>
        <p:nvPicPr>
          <p:cNvPr id="22" name="Picture 21" descr="A group of people sitting at a table&#10;&#10;Description automatically generated">
            <a:extLst>
              <a:ext uri="{FF2B5EF4-FFF2-40B4-BE49-F238E27FC236}">
                <a16:creationId xmlns:a16="http://schemas.microsoft.com/office/drawing/2014/main" id="{5D1C13E2-49C0-96DA-254B-BB070FAF981A}"/>
              </a:ext>
            </a:extLst>
          </p:cNvPr>
          <p:cNvPicPr>
            <a:picLocks noChangeAspect="1"/>
          </p:cNvPicPr>
          <p:nvPr/>
        </p:nvPicPr>
        <p:blipFill>
          <a:blip r:embed="rId6"/>
          <a:stretch>
            <a:fillRect/>
          </a:stretch>
        </p:blipFill>
        <p:spPr>
          <a:xfrm>
            <a:off x="8404854" y="4054273"/>
            <a:ext cx="2795365" cy="2095841"/>
          </a:xfrm>
          <a:custGeom>
            <a:avLst/>
            <a:gdLst>
              <a:gd name="connsiteX0" fmla="*/ 0 w 2795365"/>
              <a:gd name="connsiteY0" fmla="*/ 0 h 2095841"/>
              <a:gd name="connsiteX1" fmla="*/ 754749 w 2795365"/>
              <a:gd name="connsiteY1" fmla="*/ 0 h 2095841"/>
              <a:gd name="connsiteX2" fmla="*/ 1481543 w 2795365"/>
              <a:gd name="connsiteY2" fmla="*/ 0 h 2095841"/>
              <a:gd name="connsiteX3" fmla="*/ 2180385 w 2795365"/>
              <a:gd name="connsiteY3" fmla="*/ 0 h 2095841"/>
              <a:gd name="connsiteX4" fmla="*/ 2795365 w 2795365"/>
              <a:gd name="connsiteY4" fmla="*/ 0 h 2095841"/>
              <a:gd name="connsiteX5" fmla="*/ 2795365 w 2795365"/>
              <a:gd name="connsiteY5" fmla="*/ 635738 h 2095841"/>
              <a:gd name="connsiteX6" fmla="*/ 2795365 w 2795365"/>
              <a:gd name="connsiteY6" fmla="*/ 1313394 h 2095841"/>
              <a:gd name="connsiteX7" fmla="*/ 2795365 w 2795365"/>
              <a:gd name="connsiteY7" fmla="*/ 2095841 h 2095841"/>
              <a:gd name="connsiteX8" fmla="*/ 2124477 w 2795365"/>
              <a:gd name="connsiteY8" fmla="*/ 2095841 h 2095841"/>
              <a:gd name="connsiteX9" fmla="*/ 1509497 w 2795365"/>
              <a:gd name="connsiteY9" fmla="*/ 2095841 h 2095841"/>
              <a:gd name="connsiteX10" fmla="*/ 810656 w 2795365"/>
              <a:gd name="connsiteY10" fmla="*/ 2095841 h 2095841"/>
              <a:gd name="connsiteX11" fmla="*/ 0 w 2795365"/>
              <a:gd name="connsiteY11" fmla="*/ 2095841 h 2095841"/>
              <a:gd name="connsiteX12" fmla="*/ 0 w 2795365"/>
              <a:gd name="connsiteY12" fmla="*/ 1439144 h 2095841"/>
              <a:gd name="connsiteX13" fmla="*/ 0 w 2795365"/>
              <a:gd name="connsiteY13" fmla="*/ 719572 h 2095841"/>
              <a:gd name="connsiteX14" fmla="*/ 0 w 2795365"/>
              <a:gd name="connsiteY14" fmla="*/ 0 h 209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95365" h="2095841" fill="none" extrusionOk="0">
                <a:moveTo>
                  <a:pt x="0" y="0"/>
                </a:moveTo>
                <a:cubicBezTo>
                  <a:pt x="338213" y="-32316"/>
                  <a:pt x="474197" y="-36496"/>
                  <a:pt x="754749" y="0"/>
                </a:cubicBezTo>
                <a:cubicBezTo>
                  <a:pt x="1035301" y="36496"/>
                  <a:pt x="1225769" y="33708"/>
                  <a:pt x="1481543" y="0"/>
                </a:cubicBezTo>
                <a:cubicBezTo>
                  <a:pt x="1737317" y="-33708"/>
                  <a:pt x="1854056" y="32658"/>
                  <a:pt x="2180385" y="0"/>
                </a:cubicBezTo>
                <a:cubicBezTo>
                  <a:pt x="2506714" y="-32658"/>
                  <a:pt x="2523367" y="-1550"/>
                  <a:pt x="2795365" y="0"/>
                </a:cubicBezTo>
                <a:cubicBezTo>
                  <a:pt x="2768356" y="255106"/>
                  <a:pt x="2782276" y="452937"/>
                  <a:pt x="2795365" y="635738"/>
                </a:cubicBezTo>
                <a:cubicBezTo>
                  <a:pt x="2808454" y="818539"/>
                  <a:pt x="2773023" y="988586"/>
                  <a:pt x="2795365" y="1313394"/>
                </a:cubicBezTo>
                <a:cubicBezTo>
                  <a:pt x="2817707" y="1638202"/>
                  <a:pt x="2788656" y="1867658"/>
                  <a:pt x="2795365" y="2095841"/>
                </a:cubicBezTo>
                <a:cubicBezTo>
                  <a:pt x="2558441" y="2098536"/>
                  <a:pt x="2265803" y="2097929"/>
                  <a:pt x="2124477" y="2095841"/>
                </a:cubicBezTo>
                <a:cubicBezTo>
                  <a:pt x="1983151" y="2093753"/>
                  <a:pt x="1737767" y="2115311"/>
                  <a:pt x="1509497" y="2095841"/>
                </a:cubicBezTo>
                <a:cubicBezTo>
                  <a:pt x="1281227" y="2076371"/>
                  <a:pt x="971868" y="2091998"/>
                  <a:pt x="810656" y="2095841"/>
                </a:cubicBezTo>
                <a:cubicBezTo>
                  <a:pt x="649444" y="2099684"/>
                  <a:pt x="278360" y="2060657"/>
                  <a:pt x="0" y="2095841"/>
                </a:cubicBezTo>
                <a:cubicBezTo>
                  <a:pt x="-26848" y="1829032"/>
                  <a:pt x="11152" y="1700877"/>
                  <a:pt x="0" y="1439144"/>
                </a:cubicBezTo>
                <a:cubicBezTo>
                  <a:pt x="-11152" y="1177411"/>
                  <a:pt x="22365" y="907858"/>
                  <a:pt x="0" y="719572"/>
                </a:cubicBezTo>
                <a:cubicBezTo>
                  <a:pt x="-22365" y="531286"/>
                  <a:pt x="-27549" y="159251"/>
                  <a:pt x="0" y="0"/>
                </a:cubicBezTo>
                <a:close/>
              </a:path>
              <a:path w="2795365" h="2095841" stroke="0" extrusionOk="0">
                <a:moveTo>
                  <a:pt x="0" y="0"/>
                </a:moveTo>
                <a:cubicBezTo>
                  <a:pt x="203281" y="31498"/>
                  <a:pt x="417825" y="-7594"/>
                  <a:pt x="698841" y="0"/>
                </a:cubicBezTo>
                <a:cubicBezTo>
                  <a:pt x="979857" y="7594"/>
                  <a:pt x="1267535" y="14222"/>
                  <a:pt x="1453590" y="0"/>
                </a:cubicBezTo>
                <a:cubicBezTo>
                  <a:pt x="1639645" y="-14222"/>
                  <a:pt x="1918036" y="30903"/>
                  <a:pt x="2124477" y="0"/>
                </a:cubicBezTo>
                <a:cubicBezTo>
                  <a:pt x="2330918" y="-30903"/>
                  <a:pt x="2473031" y="-15164"/>
                  <a:pt x="2795365" y="0"/>
                </a:cubicBezTo>
                <a:cubicBezTo>
                  <a:pt x="2759524" y="150509"/>
                  <a:pt x="2818295" y="420592"/>
                  <a:pt x="2795365" y="719572"/>
                </a:cubicBezTo>
                <a:cubicBezTo>
                  <a:pt x="2772435" y="1018552"/>
                  <a:pt x="2771411" y="1131828"/>
                  <a:pt x="2795365" y="1376269"/>
                </a:cubicBezTo>
                <a:cubicBezTo>
                  <a:pt x="2819319" y="1620710"/>
                  <a:pt x="2770185" y="1769624"/>
                  <a:pt x="2795365" y="2095841"/>
                </a:cubicBezTo>
                <a:cubicBezTo>
                  <a:pt x="2563486" y="2125850"/>
                  <a:pt x="2455743" y="2085830"/>
                  <a:pt x="2180385" y="2095841"/>
                </a:cubicBezTo>
                <a:cubicBezTo>
                  <a:pt x="1905027" y="2105852"/>
                  <a:pt x="1826519" y="2123782"/>
                  <a:pt x="1509497" y="2095841"/>
                </a:cubicBezTo>
                <a:cubicBezTo>
                  <a:pt x="1192475" y="2067900"/>
                  <a:pt x="1023059" y="2069436"/>
                  <a:pt x="838610" y="2095841"/>
                </a:cubicBezTo>
                <a:cubicBezTo>
                  <a:pt x="654161" y="2122246"/>
                  <a:pt x="254505" y="2119194"/>
                  <a:pt x="0" y="2095841"/>
                </a:cubicBezTo>
                <a:cubicBezTo>
                  <a:pt x="25229" y="1811477"/>
                  <a:pt x="-8210" y="1586487"/>
                  <a:pt x="0" y="1397227"/>
                </a:cubicBezTo>
                <a:cubicBezTo>
                  <a:pt x="8210" y="1207967"/>
                  <a:pt x="10096" y="1038420"/>
                  <a:pt x="0" y="740530"/>
                </a:cubicBezTo>
                <a:cubicBezTo>
                  <a:pt x="-10096" y="442640"/>
                  <a:pt x="-32123" y="218215"/>
                  <a:pt x="0" y="0"/>
                </a:cubicBezTo>
                <a:close/>
              </a:path>
            </a:pathLst>
          </a:custGeom>
          <a:ln w="76200">
            <a:solidFill>
              <a:srgbClr val="FF9900"/>
            </a:solidFill>
            <a:extLst>
              <a:ext uri="{C807C97D-BFC1-408E-A445-0C87EB9F89A2}">
                <ask:lineSketchStyleProps xmlns:ask="http://schemas.microsoft.com/office/drawing/2018/sketchyshapes" sd="2656530662">
                  <a:prstGeom prst="rect">
                    <a:avLst/>
                  </a:prstGeom>
                  <ask:type>
                    <ask:lineSketchFreehand/>
                  </ask:type>
                </ask:lineSketchStyleProps>
              </a:ext>
            </a:extLst>
          </a:ln>
        </p:spPr>
      </p:pic>
      <p:sp>
        <p:nvSpPr>
          <p:cNvPr id="23" name="TextBox 22">
            <a:extLst>
              <a:ext uri="{FF2B5EF4-FFF2-40B4-BE49-F238E27FC236}">
                <a16:creationId xmlns:a16="http://schemas.microsoft.com/office/drawing/2014/main" id="{08E52485-F24F-1D44-C057-55C0D3473B14}"/>
              </a:ext>
            </a:extLst>
          </p:cNvPr>
          <p:cNvSpPr txBox="1"/>
          <p:nvPr/>
        </p:nvSpPr>
        <p:spPr>
          <a:xfrm>
            <a:off x="7796237" y="6156062"/>
            <a:ext cx="4012597" cy="707886"/>
          </a:xfrm>
          <a:prstGeom prst="rect">
            <a:avLst/>
          </a:prstGeom>
          <a:noFill/>
        </p:spPr>
        <p:txBody>
          <a:bodyPr wrap="square" rtlCol="0">
            <a:spAutoFit/>
          </a:bodyPr>
          <a:lstStyle/>
          <a:p>
            <a:pPr algn="ctr"/>
            <a:r>
              <a:rPr lang="en-US" sz="2000" dirty="0">
                <a:latin typeface="Franklin Gothic Medium" panose="020B0603020102020204" pitchFamily="34" charset="0"/>
              </a:rPr>
              <a:t>Rosh Hashana</a:t>
            </a:r>
          </a:p>
          <a:p>
            <a:pPr algn="ctr"/>
            <a:endParaRPr lang="en-US" sz="2000" dirty="0">
              <a:latin typeface="Franklin Gothic Medium" panose="020B0603020102020204" pitchFamily="34" charset="0"/>
            </a:endParaRPr>
          </a:p>
        </p:txBody>
      </p:sp>
      <p:pic>
        <p:nvPicPr>
          <p:cNvPr id="25" name="Picture 24" descr="A group of people in a room&#10;&#10;Description automatically generated">
            <a:extLst>
              <a:ext uri="{FF2B5EF4-FFF2-40B4-BE49-F238E27FC236}">
                <a16:creationId xmlns:a16="http://schemas.microsoft.com/office/drawing/2014/main" id="{CE93C2F0-7365-12E3-B52F-7ADD78251FCC}"/>
              </a:ext>
            </a:extLst>
          </p:cNvPr>
          <p:cNvPicPr>
            <a:picLocks noChangeAspect="1"/>
          </p:cNvPicPr>
          <p:nvPr/>
        </p:nvPicPr>
        <p:blipFill>
          <a:blip r:embed="rId7"/>
          <a:stretch>
            <a:fillRect/>
          </a:stretch>
        </p:blipFill>
        <p:spPr>
          <a:xfrm>
            <a:off x="699683" y="3629544"/>
            <a:ext cx="1957814" cy="2611553"/>
          </a:xfrm>
          <a:custGeom>
            <a:avLst/>
            <a:gdLst>
              <a:gd name="connsiteX0" fmla="*/ 0 w 1957814"/>
              <a:gd name="connsiteY0" fmla="*/ 0 h 2611553"/>
              <a:gd name="connsiteX1" fmla="*/ 691761 w 1957814"/>
              <a:gd name="connsiteY1" fmla="*/ 0 h 2611553"/>
              <a:gd name="connsiteX2" fmla="*/ 1363944 w 1957814"/>
              <a:gd name="connsiteY2" fmla="*/ 0 h 2611553"/>
              <a:gd name="connsiteX3" fmla="*/ 1957814 w 1957814"/>
              <a:gd name="connsiteY3" fmla="*/ 0 h 2611553"/>
              <a:gd name="connsiteX4" fmla="*/ 1957814 w 1957814"/>
              <a:gd name="connsiteY4" fmla="*/ 679004 h 2611553"/>
              <a:gd name="connsiteX5" fmla="*/ 1957814 w 1957814"/>
              <a:gd name="connsiteY5" fmla="*/ 1305777 h 2611553"/>
              <a:gd name="connsiteX6" fmla="*/ 1957814 w 1957814"/>
              <a:gd name="connsiteY6" fmla="*/ 1932549 h 2611553"/>
              <a:gd name="connsiteX7" fmla="*/ 1957814 w 1957814"/>
              <a:gd name="connsiteY7" fmla="*/ 2611553 h 2611553"/>
              <a:gd name="connsiteX8" fmla="*/ 1324787 w 1957814"/>
              <a:gd name="connsiteY8" fmla="*/ 2611553 h 2611553"/>
              <a:gd name="connsiteX9" fmla="*/ 730917 w 1957814"/>
              <a:gd name="connsiteY9" fmla="*/ 2611553 h 2611553"/>
              <a:gd name="connsiteX10" fmla="*/ 0 w 1957814"/>
              <a:gd name="connsiteY10" fmla="*/ 2611553 h 2611553"/>
              <a:gd name="connsiteX11" fmla="*/ 0 w 1957814"/>
              <a:gd name="connsiteY11" fmla="*/ 1932549 h 2611553"/>
              <a:gd name="connsiteX12" fmla="*/ 0 w 1957814"/>
              <a:gd name="connsiteY12" fmla="*/ 1331892 h 2611553"/>
              <a:gd name="connsiteX13" fmla="*/ 0 w 1957814"/>
              <a:gd name="connsiteY13" fmla="*/ 652888 h 2611553"/>
              <a:gd name="connsiteX14" fmla="*/ 0 w 1957814"/>
              <a:gd name="connsiteY14" fmla="*/ 0 h 261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814" h="2611553" fill="none" extrusionOk="0">
                <a:moveTo>
                  <a:pt x="0" y="0"/>
                </a:moveTo>
                <a:cubicBezTo>
                  <a:pt x="258945" y="-10270"/>
                  <a:pt x="415883" y="-5449"/>
                  <a:pt x="691761" y="0"/>
                </a:cubicBezTo>
                <a:cubicBezTo>
                  <a:pt x="967639" y="5449"/>
                  <a:pt x="1071180" y="-330"/>
                  <a:pt x="1363944" y="0"/>
                </a:cubicBezTo>
                <a:cubicBezTo>
                  <a:pt x="1656708" y="330"/>
                  <a:pt x="1730138" y="-20345"/>
                  <a:pt x="1957814" y="0"/>
                </a:cubicBezTo>
                <a:cubicBezTo>
                  <a:pt x="1935992" y="258760"/>
                  <a:pt x="1987690" y="430561"/>
                  <a:pt x="1957814" y="679004"/>
                </a:cubicBezTo>
                <a:cubicBezTo>
                  <a:pt x="1927938" y="927447"/>
                  <a:pt x="1983362" y="1103788"/>
                  <a:pt x="1957814" y="1305777"/>
                </a:cubicBezTo>
                <a:cubicBezTo>
                  <a:pt x="1932266" y="1507766"/>
                  <a:pt x="1957533" y="1678506"/>
                  <a:pt x="1957814" y="1932549"/>
                </a:cubicBezTo>
                <a:cubicBezTo>
                  <a:pt x="1958095" y="2186592"/>
                  <a:pt x="1979412" y="2299494"/>
                  <a:pt x="1957814" y="2611553"/>
                </a:cubicBezTo>
                <a:cubicBezTo>
                  <a:pt x="1663793" y="2627011"/>
                  <a:pt x="1579061" y="2619234"/>
                  <a:pt x="1324787" y="2611553"/>
                </a:cubicBezTo>
                <a:cubicBezTo>
                  <a:pt x="1070513" y="2603872"/>
                  <a:pt x="880964" y="2617810"/>
                  <a:pt x="730917" y="2611553"/>
                </a:cubicBezTo>
                <a:cubicBezTo>
                  <a:pt x="580870" y="2605297"/>
                  <a:pt x="155608" y="2584218"/>
                  <a:pt x="0" y="2611553"/>
                </a:cubicBezTo>
                <a:cubicBezTo>
                  <a:pt x="16668" y="2400501"/>
                  <a:pt x="-9901" y="2071840"/>
                  <a:pt x="0" y="1932549"/>
                </a:cubicBezTo>
                <a:cubicBezTo>
                  <a:pt x="9901" y="1793258"/>
                  <a:pt x="-17015" y="1466734"/>
                  <a:pt x="0" y="1331892"/>
                </a:cubicBezTo>
                <a:cubicBezTo>
                  <a:pt x="17015" y="1197050"/>
                  <a:pt x="29809" y="814078"/>
                  <a:pt x="0" y="652888"/>
                </a:cubicBezTo>
                <a:cubicBezTo>
                  <a:pt x="-29809" y="491698"/>
                  <a:pt x="21418" y="228941"/>
                  <a:pt x="0" y="0"/>
                </a:cubicBezTo>
                <a:close/>
              </a:path>
              <a:path w="1957814" h="2611553" stroke="0" extrusionOk="0">
                <a:moveTo>
                  <a:pt x="0" y="0"/>
                </a:moveTo>
                <a:cubicBezTo>
                  <a:pt x="149102" y="7195"/>
                  <a:pt x="374629" y="23366"/>
                  <a:pt x="652605" y="0"/>
                </a:cubicBezTo>
                <a:cubicBezTo>
                  <a:pt x="930581" y="-23366"/>
                  <a:pt x="1020943" y="13255"/>
                  <a:pt x="1344366" y="0"/>
                </a:cubicBezTo>
                <a:cubicBezTo>
                  <a:pt x="1667789" y="-13255"/>
                  <a:pt x="1703674" y="12899"/>
                  <a:pt x="1957814" y="0"/>
                </a:cubicBezTo>
                <a:cubicBezTo>
                  <a:pt x="1956350" y="333050"/>
                  <a:pt x="1943123" y="537558"/>
                  <a:pt x="1957814" y="679004"/>
                </a:cubicBezTo>
                <a:cubicBezTo>
                  <a:pt x="1972505" y="820450"/>
                  <a:pt x="1929999" y="1115205"/>
                  <a:pt x="1957814" y="1358008"/>
                </a:cubicBezTo>
                <a:cubicBezTo>
                  <a:pt x="1985629" y="1600811"/>
                  <a:pt x="1961187" y="1833950"/>
                  <a:pt x="1957814" y="1958665"/>
                </a:cubicBezTo>
                <a:cubicBezTo>
                  <a:pt x="1954441" y="2083380"/>
                  <a:pt x="1936584" y="2399472"/>
                  <a:pt x="1957814" y="2611553"/>
                </a:cubicBezTo>
                <a:cubicBezTo>
                  <a:pt x="1762875" y="2602626"/>
                  <a:pt x="1585228" y="2629761"/>
                  <a:pt x="1363944" y="2611553"/>
                </a:cubicBezTo>
                <a:cubicBezTo>
                  <a:pt x="1142660" y="2593346"/>
                  <a:pt x="870793" y="2603282"/>
                  <a:pt x="730917" y="2611553"/>
                </a:cubicBezTo>
                <a:cubicBezTo>
                  <a:pt x="591041" y="2619824"/>
                  <a:pt x="261705" y="2631143"/>
                  <a:pt x="0" y="2611553"/>
                </a:cubicBezTo>
                <a:cubicBezTo>
                  <a:pt x="-18689" y="2365243"/>
                  <a:pt x="-2717" y="2180831"/>
                  <a:pt x="0" y="2010896"/>
                </a:cubicBezTo>
                <a:cubicBezTo>
                  <a:pt x="2717" y="1840961"/>
                  <a:pt x="-28873" y="1473440"/>
                  <a:pt x="0" y="1305777"/>
                </a:cubicBezTo>
                <a:cubicBezTo>
                  <a:pt x="28873" y="1138114"/>
                  <a:pt x="-5588" y="839197"/>
                  <a:pt x="0" y="705119"/>
                </a:cubicBezTo>
                <a:cubicBezTo>
                  <a:pt x="5588" y="571041"/>
                  <a:pt x="3246" y="243353"/>
                  <a:pt x="0" y="0"/>
                </a:cubicBezTo>
                <a:close/>
              </a:path>
            </a:pathLst>
          </a:custGeom>
          <a:ln w="76200">
            <a:solidFill>
              <a:srgbClr val="FF9900"/>
            </a:solidFill>
            <a:extLst>
              <a:ext uri="{C807C97D-BFC1-408E-A445-0C87EB9F89A2}">
                <ask:lineSketchStyleProps xmlns:ask="http://schemas.microsoft.com/office/drawing/2018/sketchyshapes" sd="2656530662">
                  <a:prstGeom prst="rect">
                    <a:avLst/>
                  </a:prstGeom>
                  <ask:type>
                    <ask:lineSketchFreehand/>
                  </ask:type>
                </ask:lineSketchStyleProps>
              </a:ext>
            </a:extLst>
          </a:ln>
        </p:spPr>
      </p:pic>
      <p:sp>
        <p:nvSpPr>
          <p:cNvPr id="26" name="TextBox 25">
            <a:extLst>
              <a:ext uri="{FF2B5EF4-FFF2-40B4-BE49-F238E27FC236}">
                <a16:creationId xmlns:a16="http://schemas.microsoft.com/office/drawing/2014/main" id="{22CD1DAF-094D-CCA2-64FD-0DCD41882731}"/>
              </a:ext>
            </a:extLst>
          </p:cNvPr>
          <p:cNvSpPr txBox="1"/>
          <p:nvPr/>
        </p:nvSpPr>
        <p:spPr>
          <a:xfrm>
            <a:off x="3421677" y="3436093"/>
            <a:ext cx="4012597" cy="707886"/>
          </a:xfrm>
          <a:prstGeom prst="rect">
            <a:avLst/>
          </a:prstGeom>
          <a:noFill/>
        </p:spPr>
        <p:txBody>
          <a:bodyPr wrap="square" rtlCol="0">
            <a:spAutoFit/>
          </a:bodyPr>
          <a:lstStyle/>
          <a:p>
            <a:pPr algn="ctr"/>
            <a:r>
              <a:rPr lang="en-US" sz="2000" dirty="0" err="1">
                <a:latin typeface="Franklin Gothic Medium" panose="020B0603020102020204" pitchFamily="34" charset="0"/>
              </a:rPr>
              <a:t>Hamentaschen</a:t>
            </a:r>
            <a:r>
              <a:rPr lang="en-US" sz="2000" dirty="0">
                <a:latin typeface="Franklin Gothic Medium" panose="020B0603020102020204" pitchFamily="34" charset="0"/>
              </a:rPr>
              <a:t> Making</a:t>
            </a:r>
          </a:p>
          <a:p>
            <a:pPr algn="ctr"/>
            <a:endParaRPr lang="en-US" sz="2000" dirty="0">
              <a:latin typeface="Franklin Gothic Medium" panose="020B0603020102020204" pitchFamily="34" charset="0"/>
            </a:endParaRPr>
          </a:p>
        </p:txBody>
      </p:sp>
      <p:pic>
        <p:nvPicPr>
          <p:cNvPr id="28" name="Picture 27" descr="A group of people sitting around a table&#10;&#10;Description automatically generated">
            <a:extLst>
              <a:ext uri="{FF2B5EF4-FFF2-40B4-BE49-F238E27FC236}">
                <a16:creationId xmlns:a16="http://schemas.microsoft.com/office/drawing/2014/main" id="{3E03E0E9-FF21-E3B6-C914-8449BDC75B0A}"/>
              </a:ext>
            </a:extLst>
          </p:cNvPr>
          <p:cNvPicPr>
            <a:picLocks noChangeAspect="1"/>
          </p:cNvPicPr>
          <p:nvPr/>
        </p:nvPicPr>
        <p:blipFill>
          <a:blip r:embed="rId8"/>
          <a:stretch>
            <a:fillRect/>
          </a:stretch>
        </p:blipFill>
        <p:spPr>
          <a:xfrm>
            <a:off x="3960721" y="3974965"/>
            <a:ext cx="2873252" cy="2154237"/>
          </a:xfrm>
          <a:custGeom>
            <a:avLst/>
            <a:gdLst>
              <a:gd name="connsiteX0" fmla="*/ 0 w 2873252"/>
              <a:gd name="connsiteY0" fmla="*/ 0 h 2154237"/>
              <a:gd name="connsiteX1" fmla="*/ 574650 w 2873252"/>
              <a:gd name="connsiteY1" fmla="*/ 0 h 2154237"/>
              <a:gd name="connsiteX2" fmla="*/ 1178033 w 2873252"/>
              <a:gd name="connsiteY2" fmla="*/ 0 h 2154237"/>
              <a:gd name="connsiteX3" fmla="*/ 1810149 w 2873252"/>
              <a:gd name="connsiteY3" fmla="*/ 0 h 2154237"/>
              <a:gd name="connsiteX4" fmla="*/ 2873252 w 2873252"/>
              <a:gd name="connsiteY4" fmla="*/ 0 h 2154237"/>
              <a:gd name="connsiteX5" fmla="*/ 2873252 w 2873252"/>
              <a:gd name="connsiteY5" fmla="*/ 581644 h 2154237"/>
              <a:gd name="connsiteX6" fmla="*/ 2873252 w 2873252"/>
              <a:gd name="connsiteY6" fmla="*/ 1098661 h 2154237"/>
              <a:gd name="connsiteX7" fmla="*/ 2873252 w 2873252"/>
              <a:gd name="connsiteY7" fmla="*/ 1658762 h 2154237"/>
              <a:gd name="connsiteX8" fmla="*/ 2873252 w 2873252"/>
              <a:gd name="connsiteY8" fmla="*/ 2154237 h 2154237"/>
              <a:gd name="connsiteX9" fmla="*/ 2327334 w 2873252"/>
              <a:gd name="connsiteY9" fmla="*/ 2154237 h 2154237"/>
              <a:gd name="connsiteX10" fmla="*/ 1781416 w 2873252"/>
              <a:gd name="connsiteY10" fmla="*/ 2154237 h 2154237"/>
              <a:gd name="connsiteX11" fmla="*/ 1149301 w 2873252"/>
              <a:gd name="connsiteY11" fmla="*/ 2154237 h 2154237"/>
              <a:gd name="connsiteX12" fmla="*/ 574650 w 2873252"/>
              <a:gd name="connsiteY12" fmla="*/ 2154237 h 2154237"/>
              <a:gd name="connsiteX13" fmla="*/ 0 w 2873252"/>
              <a:gd name="connsiteY13" fmla="*/ 2154237 h 2154237"/>
              <a:gd name="connsiteX14" fmla="*/ 0 w 2873252"/>
              <a:gd name="connsiteY14" fmla="*/ 1572593 h 2154237"/>
              <a:gd name="connsiteX15" fmla="*/ 0 w 2873252"/>
              <a:gd name="connsiteY15" fmla="*/ 1012491 h 2154237"/>
              <a:gd name="connsiteX16" fmla="*/ 0 w 2873252"/>
              <a:gd name="connsiteY16" fmla="*/ 495475 h 2154237"/>
              <a:gd name="connsiteX17" fmla="*/ 0 w 2873252"/>
              <a:gd name="connsiteY17" fmla="*/ 0 h 215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73252" h="2154237" fill="none" extrusionOk="0">
                <a:moveTo>
                  <a:pt x="0" y="0"/>
                </a:moveTo>
                <a:cubicBezTo>
                  <a:pt x="216861" y="10994"/>
                  <a:pt x="451758" y="28135"/>
                  <a:pt x="574650" y="0"/>
                </a:cubicBezTo>
                <a:cubicBezTo>
                  <a:pt x="697542" y="-28135"/>
                  <a:pt x="1018073" y="11684"/>
                  <a:pt x="1178033" y="0"/>
                </a:cubicBezTo>
                <a:cubicBezTo>
                  <a:pt x="1337993" y="-11684"/>
                  <a:pt x="1618203" y="-28930"/>
                  <a:pt x="1810149" y="0"/>
                </a:cubicBezTo>
                <a:cubicBezTo>
                  <a:pt x="2002095" y="28930"/>
                  <a:pt x="2516001" y="-45059"/>
                  <a:pt x="2873252" y="0"/>
                </a:cubicBezTo>
                <a:cubicBezTo>
                  <a:pt x="2865221" y="172714"/>
                  <a:pt x="2864458" y="343086"/>
                  <a:pt x="2873252" y="581644"/>
                </a:cubicBezTo>
                <a:cubicBezTo>
                  <a:pt x="2882046" y="820202"/>
                  <a:pt x="2891404" y="866192"/>
                  <a:pt x="2873252" y="1098661"/>
                </a:cubicBezTo>
                <a:cubicBezTo>
                  <a:pt x="2855100" y="1331130"/>
                  <a:pt x="2881730" y="1441991"/>
                  <a:pt x="2873252" y="1658762"/>
                </a:cubicBezTo>
                <a:cubicBezTo>
                  <a:pt x="2864774" y="1875533"/>
                  <a:pt x="2851685" y="1946059"/>
                  <a:pt x="2873252" y="2154237"/>
                </a:cubicBezTo>
                <a:cubicBezTo>
                  <a:pt x="2615420" y="2163656"/>
                  <a:pt x="2584836" y="2179315"/>
                  <a:pt x="2327334" y="2154237"/>
                </a:cubicBezTo>
                <a:cubicBezTo>
                  <a:pt x="2069832" y="2129159"/>
                  <a:pt x="2016839" y="2165594"/>
                  <a:pt x="1781416" y="2154237"/>
                </a:cubicBezTo>
                <a:cubicBezTo>
                  <a:pt x="1545993" y="2142880"/>
                  <a:pt x="1369829" y="2174829"/>
                  <a:pt x="1149301" y="2154237"/>
                </a:cubicBezTo>
                <a:cubicBezTo>
                  <a:pt x="928773" y="2133645"/>
                  <a:pt x="850418" y="2150256"/>
                  <a:pt x="574650" y="2154237"/>
                </a:cubicBezTo>
                <a:cubicBezTo>
                  <a:pt x="298882" y="2158218"/>
                  <a:pt x="257971" y="2127562"/>
                  <a:pt x="0" y="2154237"/>
                </a:cubicBezTo>
                <a:cubicBezTo>
                  <a:pt x="-19922" y="1956937"/>
                  <a:pt x="12701" y="1791326"/>
                  <a:pt x="0" y="1572593"/>
                </a:cubicBezTo>
                <a:cubicBezTo>
                  <a:pt x="-12701" y="1353860"/>
                  <a:pt x="5302" y="1131111"/>
                  <a:pt x="0" y="1012491"/>
                </a:cubicBezTo>
                <a:cubicBezTo>
                  <a:pt x="-5302" y="893871"/>
                  <a:pt x="19412" y="692780"/>
                  <a:pt x="0" y="495475"/>
                </a:cubicBezTo>
                <a:cubicBezTo>
                  <a:pt x="-19412" y="298170"/>
                  <a:pt x="-3270" y="220751"/>
                  <a:pt x="0" y="0"/>
                </a:cubicBezTo>
                <a:close/>
              </a:path>
              <a:path w="2873252" h="2154237" stroke="0" extrusionOk="0">
                <a:moveTo>
                  <a:pt x="0" y="0"/>
                </a:moveTo>
                <a:cubicBezTo>
                  <a:pt x="196409" y="-26973"/>
                  <a:pt x="413405" y="3326"/>
                  <a:pt x="574650" y="0"/>
                </a:cubicBezTo>
                <a:cubicBezTo>
                  <a:pt x="735895" y="-3326"/>
                  <a:pt x="896044" y="-13139"/>
                  <a:pt x="1206766" y="0"/>
                </a:cubicBezTo>
                <a:cubicBezTo>
                  <a:pt x="1517488" y="13139"/>
                  <a:pt x="1479799" y="-1775"/>
                  <a:pt x="1752684" y="0"/>
                </a:cubicBezTo>
                <a:cubicBezTo>
                  <a:pt x="2025569" y="1775"/>
                  <a:pt x="2092525" y="-14308"/>
                  <a:pt x="2356067" y="0"/>
                </a:cubicBezTo>
                <a:cubicBezTo>
                  <a:pt x="2619609" y="14308"/>
                  <a:pt x="2732643" y="9923"/>
                  <a:pt x="2873252" y="0"/>
                </a:cubicBezTo>
                <a:cubicBezTo>
                  <a:pt x="2879989" y="286651"/>
                  <a:pt x="2845062" y="416738"/>
                  <a:pt x="2873252" y="581644"/>
                </a:cubicBezTo>
                <a:cubicBezTo>
                  <a:pt x="2901442" y="746550"/>
                  <a:pt x="2895288" y="922002"/>
                  <a:pt x="2873252" y="1141746"/>
                </a:cubicBezTo>
                <a:cubicBezTo>
                  <a:pt x="2851216" y="1361490"/>
                  <a:pt x="2863776" y="1451709"/>
                  <a:pt x="2873252" y="1615678"/>
                </a:cubicBezTo>
                <a:cubicBezTo>
                  <a:pt x="2882728" y="1779647"/>
                  <a:pt x="2887172" y="2025128"/>
                  <a:pt x="2873252" y="2154237"/>
                </a:cubicBezTo>
                <a:cubicBezTo>
                  <a:pt x="2718100" y="2130232"/>
                  <a:pt x="2418509" y="2166199"/>
                  <a:pt x="2269869" y="2154237"/>
                </a:cubicBezTo>
                <a:cubicBezTo>
                  <a:pt x="2121229" y="2142275"/>
                  <a:pt x="1969290" y="2132693"/>
                  <a:pt x="1752684" y="2154237"/>
                </a:cubicBezTo>
                <a:cubicBezTo>
                  <a:pt x="1536078" y="2175781"/>
                  <a:pt x="1465058" y="2170308"/>
                  <a:pt x="1178033" y="2154237"/>
                </a:cubicBezTo>
                <a:cubicBezTo>
                  <a:pt x="891008" y="2138166"/>
                  <a:pt x="863053" y="2161126"/>
                  <a:pt x="660848" y="2154237"/>
                </a:cubicBezTo>
                <a:cubicBezTo>
                  <a:pt x="458644" y="2147348"/>
                  <a:pt x="179206" y="2156872"/>
                  <a:pt x="0" y="2154237"/>
                </a:cubicBezTo>
                <a:cubicBezTo>
                  <a:pt x="16772" y="1927016"/>
                  <a:pt x="6714" y="1799257"/>
                  <a:pt x="0" y="1637220"/>
                </a:cubicBezTo>
                <a:cubicBezTo>
                  <a:pt x="-6714" y="1475183"/>
                  <a:pt x="961" y="1319471"/>
                  <a:pt x="0" y="1141746"/>
                </a:cubicBezTo>
                <a:cubicBezTo>
                  <a:pt x="-961" y="964021"/>
                  <a:pt x="10908" y="854098"/>
                  <a:pt x="0" y="646271"/>
                </a:cubicBezTo>
                <a:cubicBezTo>
                  <a:pt x="-10908" y="438444"/>
                  <a:pt x="-21303" y="309903"/>
                  <a:pt x="0" y="0"/>
                </a:cubicBezTo>
                <a:close/>
              </a:path>
            </a:pathLst>
          </a:custGeom>
          <a:ln w="76200">
            <a:solidFill>
              <a:srgbClr val="FF9900"/>
            </a:solidFill>
            <a:extLst>
              <a:ext uri="{C807C97D-BFC1-408E-A445-0C87EB9F89A2}">
                <ask:lineSketchStyleProps xmlns:ask="http://schemas.microsoft.com/office/drawing/2018/sketchyshapes" sd="2656530662">
                  <a:prstGeom prst="rect">
                    <a:avLst/>
                  </a:prstGeom>
                  <ask:type>
                    <ask:lineSketchFreehand/>
                  </ask:type>
                </ask:lineSketchStyleProps>
              </a:ext>
            </a:extLst>
          </a:ln>
        </p:spPr>
      </p:pic>
      <p:sp>
        <p:nvSpPr>
          <p:cNvPr id="29" name="TextBox 28">
            <a:extLst>
              <a:ext uri="{FF2B5EF4-FFF2-40B4-BE49-F238E27FC236}">
                <a16:creationId xmlns:a16="http://schemas.microsoft.com/office/drawing/2014/main" id="{294D5EDC-3CC6-A712-2DAB-556BE1A79BC8}"/>
              </a:ext>
            </a:extLst>
          </p:cNvPr>
          <p:cNvSpPr txBox="1"/>
          <p:nvPr/>
        </p:nvSpPr>
        <p:spPr>
          <a:xfrm>
            <a:off x="3094946" y="6182090"/>
            <a:ext cx="4813270" cy="707886"/>
          </a:xfrm>
          <a:prstGeom prst="rect">
            <a:avLst/>
          </a:prstGeom>
          <a:noFill/>
        </p:spPr>
        <p:txBody>
          <a:bodyPr wrap="square" rtlCol="0">
            <a:spAutoFit/>
          </a:bodyPr>
          <a:lstStyle/>
          <a:p>
            <a:pPr algn="ctr"/>
            <a:r>
              <a:rPr lang="en-US" sz="2000" dirty="0">
                <a:latin typeface="Franklin Gothic Medium" panose="020B0603020102020204" pitchFamily="34" charset="0"/>
              </a:rPr>
              <a:t>Jewish Law Student Association Shabbat</a:t>
            </a:r>
          </a:p>
          <a:p>
            <a:pPr algn="ctr"/>
            <a:endParaRPr lang="en-US" sz="2000" dirty="0">
              <a:latin typeface="Franklin Gothic Medium" panose="020B0603020102020204" pitchFamily="34" charset="0"/>
            </a:endParaRPr>
          </a:p>
        </p:txBody>
      </p:sp>
    </p:spTree>
    <p:extLst>
      <p:ext uri="{BB962C8B-B14F-4D97-AF65-F5344CB8AC3E}">
        <p14:creationId xmlns:p14="http://schemas.microsoft.com/office/powerpoint/2010/main" val="3185890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Google Shape;138;g2133b7a41ef_1_17">
            <a:extLst>
              <a:ext uri="{FF2B5EF4-FFF2-40B4-BE49-F238E27FC236}">
                <a16:creationId xmlns:a16="http://schemas.microsoft.com/office/drawing/2014/main" id="{5DEF381E-CF15-24B7-552E-4DB45B9E861C}"/>
              </a:ext>
            </a:extLst>
          </p:cNvPr>
          <p:cNvPicPr preferRelativeResize="0"/>
          <p:nvPr/>
        </p:nvPicPr>
        <p:blipFill rotWithShape="1">
          <a:blip r:embed="rId3">
            <a:alphaModFix amt="20000"/>
          </a:blip>
          <a:srcRect l="937" t="11449" b="8116"/>
          <a:stretch/>
        </p:blipFill>
        <p:spPr>
          <a:xfrm>
            <a:off x="0" y="0"/>
            <a:ext cx="12192000" cy="6858000"/>
          </a:xfrm>
          <a:prstGeom prst="rect">
            <a:avLst/>
          </a:prstGeom>
          <a:noFill/>
          <a:ln>
            <a:noFill/>
          </a:ln>
        </p:spPr>
      </p:pic>
      <p:sp>
        <p:nvSpPr>
          <p:cNvPr id="2" name="Title 1">
            <a:extLst>
              <a:ext uri="{FF2B5EF4-FFF2-40B4-BE49-F238E27FC236}">
                <a16:creationId xmlns:a16="http://schemas.microsoft.com/office/drawing/2014/main" id="{8FCDA25D-7825-ACDE-BFF2-8388EF7E919A}"/>
              </a:ext>
            </a:extLst>
          </p:cNvPr>
          <p:cNvSpPr>
            <a:spLocks noGrp="1"/>
          </p:cNvSpPr>
          <p:nvPr>
            <p:ph type="ctrTitle"/>
          </p:nvPr>
        </p:nvSpPr>
        <p:spPr>
          <a:xfrm>
            <a:off x="-1" y="546538"/>
            <a:ext cx="12192001" cy="913908"/>
          </a:xfrm>
        </p:spPr>
        <p:txBody>
          <a:bodyPr>
            <a:normAutofit fontScale="90000"/>
          </a:bodyPr>
          <a:lstStyle/>
          <a:p>
            <a:r>
              <a:rPr lang="en-US" b="1" dirty="0">
                <a:latin typeface="Corbel" panose="020B0503020204020204" pitchFamily="34" charset="0"/>
                <a:cs typeface="Latha" panose="020B0604020202020204" pitchFamily="34" charset="0"/>
              </a:rPr>
              <a:t>STRATEGIC PLANNING FOCUS</a:t>
            </a:r>
          </a:p>
        </p:txBody>
      </p:sp>
      <p:grpSp>
        <p:nvGrpSpPr>
          <p:cNvPr id="123" name="Group 122">
            <a:extLst>
              <a:ext uri="{FF2B5EF4-FFF2-40B4-BE49-F238E27FC236}">
                <a16:creationId xmlns:a16="http://schemas.microsoft.com/office/drawing/2014/main" id="{07BDB4CC-E0CD-A698-B235-C671532FD6C9}"/>
              </a:ext>
            </a:extLst>
          </p:cNvPr>
          <p:cNvGrpSpPr/>
          <p:nvPr/>
        </p:nvGrpSpPr>
        <p:grpSpPr>
          <a:xfrm>
            <a:off x="6401130" y="2142262"/>
            <a:ext cx="1965434" cy="1965434"/>
            <a:chOff x="6138538" y="2185626"/>
            <a:chExt cx="1965434" cy="1965434"/>
          </a:xfrm>
        </p:grpSpPr>
        <p:sp>
          <p:nvSpPr>
            <p:cNvPr id="8" name="Oval 7">
              <a:extLst>
                <a:ext uri="{FF2B5EF4-FFF2-40B4-BE49-F238E27FC236}">
                  <a16:creationId xmlns:a16="http://schemas.microsoft.com/office/drawing/2014/main" id="{F27B0946-553E-47CC-E683-1508BBABA9DA}"/>
                </a:ext>
              </a:extLst>
            </p:cNvPr>
            <p:cNvSpPr/>
            <p:nvPr/>
          </p:nvSpPr>
          <p:spPr>
            <a:xfrm>
              <a:off x="6138538" y="2185626"/>
              <a:ext cx="1965434" cy="1965434"/>
            </a:xfrm>
            <a:prstGeom prst="ellipse">
              <a:avLst/>
            </a:prstGeom>
            <a:solidFill>
              <a:schemeClr val="accent2">
                <a:alpha val="60335"/>
              </a:schemeClr>
            </a:solidFill>
            <a:ln w="22225">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7" name="Picture 106" descr="A picture containing black, darkness&#10;&#10;Description automatically generated">
              <a:extLst>
                <a:ext uri="{FF2B5EF4-FFF2-40B4-BE49-F238E27FC236}">
                  <a16:creationId xmlns:a16="http://schemas.microsoft.com/office/drawing/2014/main" id="{C3772612-4331-1010-FC67-177CDB058389}"/>
                </a:ext>
              </a:extLst>
            </p:cNvPr>
            <p:cNvPicPr>
              <a:picLocks noChangeAspect="1"/>
            </p:cNvPicPr>
            <p:nvPr/>
          </p:nvPicPr>
          <p:blipFill>
            <a:blip r:embed="rId4"/>
            <a:stretch>
              <a:fillRect/>
            </a:stretch>
          </p:blipFill>
          <p:spPr>
            <a:xfrm>
              <a:off x="6572470" y="2461507"/>
              <a:ext cx="1097571" cy="1173892"/>
            </a:xfrm>
            <a:prstGeom prst="rect">
              <a:avLst/>
            </a:prstGeom>
          </p:spPr>
        </p:pic>
      </p:grpSp>
      <p:grpSp>
        <p:nvGrpSpPr>
          <p:cNvPr id="122" name="Group 121">
            <a:extLst>
              <a:ext uri="{FF2B5EF4-FFF2-40B4-BE49-F238E27FC236}">
                <a16:creationId xmlns:a16="http://schemas.microsoft.com/office/drawing/2014/main" id="{0992DA3C-E6F8-DE27-31B8-29DF6E4683F2}"/>
              </a:ext>
            </a:extLst>
          </p:cNvPr>
          <p:cNvGrpSpPr/>
          <p:nvPr/>
        </p:nvGrpSpPr>
        <p:grpSpPr>
          <a:xfrm>
            <a:off x="9097199" y="2164473"/>
            <a:ext cx="1965434" cy="1965434"/>
            <a:chOff x="8565931" y="2148874"/>
            <a:chExt cx="1965434" cy="1965434"/>
          </a:xfrm>
        </p:grpSpPr>
        <p:sp>
          <p:nvSpPr>
            <p:cNvPr id="9" name="Oval 8">
              <a:extLst>
                <a:ext uri="{FF2B5EF4-FFF2-40B4-BE49-F238E27FC236}">
                  <a16:creationId xmlns:a16="http://schemas.microsoft.com/office/drawing/2014/main" id="{729743DC-1E21-41A5-2B49-D87AA56D3419}"/>
                </a:ext>
              </a:extLst>
            </p:cNvPr>
            <p:cNvSpPr/>
            <p:nvPr/>
          </p:nvSpPr>
          <p:spPr>
            <a:xfrm>
              <a:off x="8565931" y="2148874"/>
              <a:ext cx="1965434" cy="1965434"/>
            </a:xfrm>
            <a:prstGeom prst="ellipse">
              <a:avLst/>
            </a:prstGeom>
            <a:solidFill>
              <a:schemeClr val="accent2">
                <a:alpha val="60156"/>
              </a:schemeClr>
            </a:solidFill>
            <a:ln w="22225">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108" descr="A group of people in black&#10;&#10;Description automatically generated with low confidence">
              <a:extLst>
                <a:ext uri="{FF2B5EF4-FFF2-40B4-BE49-F238E27FC236}">
                  <a16:creationId xmlns:a16="http://schemas.microsoft.com/office/drawing/2014/main" id="{6C5D97AE-B2D4-DA6A-07CE-B7E88EC76C3F}"/>
                </a:ext>
              </a:extLst>
            </p:cNvPr>
            <p:cNvPicPr>
              <a:picLocks noChangeAspect="1"/>
            </p:cNvPicPr>
            <p:nvPr/>
          </p:nvPicPr>
          <p:blipFill>
            <a:blip r:embed="rId5"/>
            <a:stretch>
              <a:fillRect/>
            </a:stretch>
          </p:blipFill>
          <p:spPr>
            <a:xfrm>
              <a:off x="8799131" y="2358647"/>
              <a:ext cx="1507524" cy="1507524"/>
            </a:xfrm>
            <a:prstGeom prst="rect">
              <a:avLst/>
            </a:prstGeom>
          </p:spPr>
        </p:pic>
      </p:grpSp>
      <p:grpSp>
        <p:nvGrpSpPr>
          <p:cNvPr id="124" name="Group 123">
            <a:extLst>
              <a:ext uri="{FF2B5EF4-FFF2-40B4-BE49-F238E27FC236}">
                <a16:creationId xmlns:a16="http://schemas.microsoft.com/office/drawing/2014/main" id="{67A4EE47-D243-DCE2-0366-F947CAD0B7A8}"/>
              </a:ext>
            </a:extLst>
          </p:cNvPr>
          <p:cNvGrpSpPr/>
          <p:nvPr/>
        </p:nvGrpSpPr>
        <p:grpSpPr>
          <a:xfrm>
            <a:off x="3734462" y="2168916"/>
            <a:ext cx="1965434" cy="1965434"/>
            <a:chOff x="3711146" y="2148874"/>
            <a:chExt cx="1965434" cy="1965434"/>
          </a:xfrm>
        </p:grpSpPr>
        <p:sp>
          <p:nvSpPr>
            <p:cNvPr id="7" name="Oval 6">
              <a:extLst>
                <a:ext uri="{FF2B5EF4-FFF2-40B4-BE49-F238E27FC236}">
                  <a16:creationId xmlns:a16="http://schemas.microsoft.com/office/drawing/2014/main" id="{7E5C68FB-B704-F590-50D6-0ADE854B1977}"/>
                </a:ext>
              </a:extLst>
            </p:cNvPr>
            <p:cNvSpPr/>
            <p:nvPr/>
          </p:nvSpPr>
          <p:spPr>
            <a:xfrm>
              <a:off x="3711146" y="2148874"/>
              <a:ext cx="1965434" cy="1965434"/>
            </a:xfrm>
            <a:prstGeom prst="ellipse">
              <a:avLst/>
            </a:prstGeom>
            <a:solidFill>
              <a:schemeClr val="accent2">
                <a:alpha val="60000"/>
              </a:schemeClr>
            </a:solidFill>
            <a:ln w="22225">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1" name="Picture 110" descr="A hand holding a dollar sign&#10;&#10;Description automatically generated with medium confidence">
              <a:extLst>
                <a:ext uri="{FF2B5EF4-FFF2-40B4-BE49-F238E27FC236}">
                  <a16:creationId xmlns:a16="http://schemas.microsoft.com/office/drawing/2014/main" id="{646E45AF-58F3-6F93-DB29-4A91B5D7C6B1}"/>
                </a:ext>
              </a:extLst>
            </p:cNvPr>
            <p:cNvPicPr>
              <a:picLocks noChangeAspect="1"/>
            </p:cNvPicPr>
            <p:nvPr/>
          </p:nvPicPr>
          <p:blipFill>
            <a:blip r:embed="rId6"/>
            <a:stretch>
              <a:fillRect/>
            </a:stretch>
          </p:blipFill>
          <p:spPr>
            <a:xfrm>
              <a:off x="4012959" y="2474717"/>
              <a:ext cx="1315174" cy="1183657"/>
            </a:xfrm>
            <a:prstGeom prst="rect">
              <a:avLst/>
            </a:prstGeom>
          </p:spPr>
        </p:pic>
      </p:grpSp>
      <p:grpSp>
        <p:nvGrpSpPr>
          <p:cNvPr id="125" name="Group 124">
            <a:extLst>
              <a:ext uri="{FF2B5EF4-FFF2-40B4-BE49-F238E27FC236}">
                <a16:creationId xmlns:a16="http://schemas.microsoft.com/office/drawing/2014/main" id="{559F131D-5736-33A5-2EC5-EBCBF044A479}"/>
              </a:ext>
            </a:extLst>
          </p:cNvPr>
          <p:cNvGrpSpPr/>
          <p:nvPr/>
        </p:nvGrpSpPr>
        <p:grpSpPr>
          <a:xfrm>
            <a:off x="1067794" y="2202197"/>
            <a:ext cx="1965434" cy="1965434"/>
            <a:chOff x="1067794" y="2202197"/>
            <a:chExt cx="1965434" cy="1965434"/>
          </a:xfrm>
        </p:grpSpPr>
        <p:sp>
          <p:nvSpPr>
            <p:cNvPr id="4" name="Oval 3">
              <a:extLst>
                <a:ext uri="{FF2B5EF4-FFF2-40B4-BE49-F238E27FC236}">
                  <a16:creationId xmlns:a16="http://schemas.microsoft.com/office/drawing/2014/main" id="{F5FCA529-91D0-A95C-2176-2DCBB7EA3EA3}"/>
                </a:ext>
              </a:extLst>
            </p:cNvPr>
            <p:cNvSpPr/>
            <p:nvPr/>
          </p:nvSpPr>
          <p:spPr>
            <a:xfrm>
              <a:off x="1067794" y="2202197"/>
              <a:ext cx="1965434" cy="1965434"/>
            </a:xfrm>
            <a:prstGeom prst="ellipse">
              <a:avLst/>
            </a:prstGeom>
            <a:solidFill>
              <a:schemeClr val="accent2">
                <a:alpha val="60226"/>
              </a:schemeClr>
            </a:solidFill>
            <a:ln w="22225">
              <a:solidFill>
                <a:schemeClr val="tx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Picture 112" descr="A picture containing screenshot, black, design&#10;&#10;Description automatically generated">
              <a:extLst>
                <a:ext uri="{FF2B5EF4-FFF2-40B4-BE49-F238E27FC236}">
                  <a16:creationId xmlns:a16="http://schemas.microsoft.com/office/drawing/2014/main" id="{D60BC6B3-9C7A-EEF9-7BBC-9867746A87CF}"/>
                </a:ext>
              </a:extLst>
            </p:cNvPr>
            <p:cNvPicPr>
              <a:picLocks noChangeAspect="1"/>
            </p:cNvPicPr>
            <p:nvPr/>
          </p:nvPicPr>
          <p:blipFill>
            <a:blip r:embed="rId7"/>
            <a:stretch>
              <a:fillRect/>
            </a:stretch>
          </p:blipFill>
          <p:spPr>
            <a:xfrm>
              <a:off x="1306027" y="2492935"/>
              <a:ext cx="1383957" cy="1383957"/>
            </a:xfrm>
            <a:prstGeom prst="rect">
              <a:avLst/>
            </a:prstGeom>
          </p:spPr>
        </p:pic>
      </p:grpSp>
      <p:sp>
        <p:nvSpPr>
          <p:cNvPr id="114" name="Title 1">
            <a:extLst>
              <a:ext uri="{FF2B5EF4-FFF2-40B4-BE49-F238E27FC236}">
                <a16:creationId xmlns:a16="http://schemas.microsoft.com/office/drawing/2014/main" id="{D7D8EE5F-CB69-A11B-5344-9742DE3592A2}"/>
              </a:ext>
            </a:extLst>
          </p:cNvPr>
          <p:cNvSpPr txBox="1">
            <a:spLocks/>
          </p:cNvSpPr>
          <p:nvPr/>
        </p:nvSpPr>
        <p:spPr>
          <a:xfrm>
            <a:off x="591277" y="4128664"/>
            <a:ext cx="2911365" cy="9139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orbel" panose="020B0503020204020204" pitchFamily="34" charset="0"/>
                <a:cs typeface="Latha" panose="020B0604020202020204" pitchFamily="34" charset="0"/>
              </a:rPr>
              <a:t>SF HILLEL RENOVATION</a:t>
            </a:r>
          </a:p>
        </p:txBody>
      </p:sp>
      <p:sp>
        <p:nvSpPr>
          <p:cNvPr id="117" name="Title 1">
            <a:extLst>
              <a:ext uri="{FF2B5EF4-FFF2-40B4-BE49-F238E27FC236}">
                <a16:creationId xmlns:a16="http://schemas.microsoft.com/office/drawing/2014/main" id="{19F97360-A983-84FA-5863-4A83DE766EAA}"/>
              </a:ext>
            </a:extLst>
          </p:cNvPr>
          <p:cNvSpPr txBox="1">
            <a:spLocks/>
          </p:cNvSpPr>
          <p:nvPr/>
        </p:nvSpPr>
        <p:spPr>
          <a:xfrm>
            <a:off x="3135704" y="4128156"/>
            <a:ext cx="3162950" cy="913908"/>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1" dirty="0">
                <a:latin typeface="Corbel" panose="020B0503020204020204" pitchFamily="34" charset="0"/>
                <a:cs typeface="Latha" panose="020B0604020202020204" pitchFamily="34" charset="0"/>
              </a:rPr>
              <a:t>FINANCIAL </a:t>
            </a:r>
          </a:p>
          <a:p>
            <a:r>
              <a:rPr lang="en-US" sz="2400" b="1" dirty="0">
                <a:latin typeface="Corbel" panose="020B0503020204020204" pitchFamily="34" charset="0"/>
                <a:cs typeface="Latha" panose="020B0604020202020204" pitchFamily="34" charset="0"/>
              </a:rPr>
              <a:t>RESILIENCE</a:t>
            </a:r>
          </a:p>
        </p:txBody>
      </p:sp>
      <p:sp>
        <p:nvSpPr>
          <p:cNvPr id="118" name="Title 1">
            <a:extLst>
              <a:ext uri="{FF2B5EF4-FFF2-40B4-BE49-F238E27FC236}">
                <a16:creationId xmlns:a16="http://schemas.microsoft.com/office/drawing/2014/main" id="{7EC9EFF5-7384-1915-238B-5D0A8075FB59}"/>
              </a:ext>
            </a:extLst>
          </p:cNvPr>
          <p:cNvSpPr txBox="1">
            <a:spLocks/>
          </p:cNvSpPr>
          <p:nvPr/>
        </p:nvSpPr>
        <p:spPr>
          <a:xfrm>
            <a:off x="5931716" y="4537455"/>
            <a:ext cx="2911365" cy="5013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Corbel" panose="020B0503020204020204" pitchFamily="34" charset="0"/>
                <a:cs typeface="Latha" panose="020B0604020202020204" pitchFamily="34" charset="0"/>
              </a:rPr>
              <a:t>STRONG </a:t>
            </a:r>
          </a:p>
          <a:p>
            <a:r>
              <a:rPr lang="en-US" sz="2300" b="1" dirty="0">
                <a:latin typeface="Corbel" panose="020B0503020204020204" pitchFamily="34" charset="0"/>
                <a:cs typeface="Latha" panose="020B0604020202020204" pitchFamily="34" charset="0"/>
              </a:rPr>
              <a:t>GOVERNANCE</a:t>
            </a:r>
          </a:p>
        </p:txBody>
      </p:sp>
      <p:sp>
        <p:nvSpPr>
          <p:cNvPr id="121" name="Title 1">
            <a:extLst>
              <a:ext uri="{FF2B5EF4-FFF2-40B4-BE49-F238E27FC236}">
                <a16:creationId xmlns:a16="http://schemas.microsoft.com/office/drawing/2014/main" id="{B59D78DD-ADBC-CF8B-0804-664F02AD27E8}"/>
              </a:ext>
            </a:extLst>
          </p:cNvPr>
          <p:cNvSpPr txBox="1">
            <a:spLocks/>
          </p:cNvSpPr>
          <p:nvPr/>
        </p:nvSpPr>
        <p:spPr>
          <a:xfrm>
            <a:off x="8727728" y="4515244"/>
            <a:ext cx="2911365" cy="5235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300" b="1" dirty="0">
                <a:latin typeface="Corbel" panose="020B0503020204020204" pitchFamily="34" charset="0"/>
                <a:cs typeface="Latha" panose="020B0604020202020204" pitchFamily="34" charset="0"/>
              </a:rPr>
              <a:t>VIBRANT</a:t>
            </a:r>
          </a:p>
          <a:p>
            <a:r>
              <a:rPr lang="en-US" sz="2300" b="1" dirty="0">
                <a:latin typeface="Corbel" panose="020B0503020204020204" pitchFamily="34" charset="0"/>
                <a:cs typeface="Latha" panose="020B0604020202020204" pitchFamily="34" charset="0"/>
              </a:rPr>
              <a:t>STUDENT LIFE</a:t>
            </a:r>
          </a:p>
        </p:txBody>
      </p:sp>
      <p:sp>
        <p:nvSpPr>
          <p:cNvPr id="5" name="TextBox 4">
            <a:extLst>
              <a:ext uri="{FF2B5EF4-FFF2-40B4-BE49-F238E27FC236}">
                <a16:creationId xmlns:a16="http://schemas.microsoft.com/office/drawing/2014/main" id="{D1E0C19A-3DE6-7838-EB83-D5D6423C1136}"/>
              </a:ext>
            </a:extLst>
          </p:cNvPr>
          <p:cNvSpPr txBox="1"/>
          <p:nvPr/>
        </p:nvSpPr>
        <p:spPr>
          <a:xfrm>
            <a:off x="784170" y="5149559"/>
            <a:ext cx="2911365" cy="1600438"/>
          </a:xfrm>
          <a:prstGeom prst="rect">
            <a:avLst/>
          </a:prstGeom>
          <a:noFill/>
        </p:spPr>
        <p:txBody>
          <a:bodyPr wrap="square">
            <a:spAutoFit/>
          </a:bodyPr>
          <a:lstStyle/>
          <a:p>
            <a:r>
              <a:rPr lang="en-US" sz="1400" dirty="0">
                <a:latin typeface="Corbel" panose="020B0503020204020204" pitchFamily="34" charset="0"/>
                <a:cs typeface="Latha" panose="020B0604020202020204" pitchFamily="34" charset="0"/>
              </a:rPr>
              <a:t>To support larger student capacity and offer private space for confidential support. </a:t>
            </a:r>
            <a:r>
              <a:rPr lang="en-US" sz="1400">
                <a:latin typeface="Corbel" panose="020B0503020204020204" pitchFamily="34" charset="0"/>
                <a:cs typeface="Latha" panose="020B0604020202020204" pitchFamily="34" charset="0"/>
              </a:rPr>
              <a:t>Our building </a:t>
            </a:r>
            <a:r>
              <a:rPr lang="en-US" sz="1400" dirty="0">
                <a:latin typeface="Corbel" panose="020B0503020204020204" pitchFamily="34" charset="0"/>
                <a:cs typeface="Latha" panose="020B0604020202020204" pitchFamily="34" charset="0"/>
              </a:rPr>
              <a:t>needs to be accessible to all and a symbol of pride for Jewish Life for college students and the broader Jewish Community</a:t>
            </a:r>
            <a:endParaRPr lang="en-US" sz="1400" dirty="0"/>
          </a:p>
        </p:txBody>
      </p:sp>
      <p:sp>
        <p:nvSpPr>
          <p:cNvPr id="10" name="TextBox 9">
            <a:extLst>
              <a:ext uri="{FF2B5EF4-FFF2-40B4-BE49-F238E27FC236}">
                <a16:creationId xmlns:a16="http://schemas.microsoft.com/office/drawing/2014/main" id="{5DF3A16A-0CA0-8AC8-7175-A1560E9B1745}"/>
              </a:ext>
            </a:extLst>
          </p:cNvPr>
          <p:cNvSpPr txBox="1"/>
          <p:nvPr/>
        </p:nvSpPr>
        <p:spPr>
          <a:xfrm>
            <a:off x="3759323" y="5147815"/>
            <a:ext cx="2560593" cy="1169551"/>
          </a:xfrm>
          <a:prstGeom prst="rect">
            <a:avLst/>
          </a:prstGeom>
          <a:noFill/>
        </p:spPr>
        <p:txBody>
          <a:bodyPr wrap="square">
            <a:spAutoFit/>
          </a:bodyPr>
          <a:lstStyle/>
          <a:p>
            <a:pPr algn="l"/>
            <a:r>
              <a:rPr lang="en-US" sz="1400" dirty="0">
                <a:latin typeface="Corbel" panose="020B0503020204020204" pitchFamily="34" charset="0"/>
                <a:cs typeface="Latha" panose="020B0604020202020204" pitchFamily="34" charset="0"/>
              </a:rPr>
              <a:t>Crucial to the long-term health of SF Hillel, we need to ensure SF Hillel is set up for financial resilience and growth for generations to come.</a:t>
            </a:r>
          </a:p>
        </p:txBody>
      </p:sp>
      <p:sp>
        <p:nvSpPr>
          <p:cNvPr id="12" name="TextBox 11">
            <a:extLst>
              <a:ext uri="{FF2B5EF4-FFF2-40B4-BE49-F238E27FC236}">
                <a16:creationId xmlns:a16="http://schemas.microsoft.com/office/drawing/2014/main" id="{8490F92B-4CB7-3C13-A2C5-2A51EDE5FE78}"/>
              </a:ext>
            </a:extLst>
          </p:cNvPr>
          <p:cNvSpPr txBox="1"/>
          <p:nvPr/>
        </p:nvSpPr>
        <p:spPr>
          <a:xfrm>
            <a:off x="6383705" y="5147815"/>
            <a:ext cx="2344023" cy="954107"/>
          </a:xfrm>
          <a:prstGeom prst="rect">
            <a:avLst/>
          </a:prstGeom>
          <a:noFill/>
        </p:spPr>
        <p:txBody>
          <a:bodyPr wrap="square">
            <a:spAutoFit/>
          </a:bodyPr>
          <a:lstStyle/>
          <a:p>
            <a:pPr algn="l"/>
            <a:r>
              <a:rPr lang="en-US" sz="1400" dirty="0">
                <a:latin typeface="Corbel" panose="020B0503020204020204" pitchFamily="34" charset="0"/>
                <a:cs typeface="Latha" panose="020B0604020202020204" pitchFamily="34" charset="0"/>
              </a:rPr>
              <a:t>The board ensures sound financial management, strategic planning, and risk management.</a:t>
            </a:r>
          </a:p>
        </p:txBody>
      </p:sp>
      <p:sp>
        <p:nvSpPr>
          <p:cNvPr id="14" name="TextBox 13">
            <a:extLst>
              <a:ext uri="{FF2B5EF4-FFF2-40B4-BE49-F238E27FC236}">
                <a16:creationId xmlns:a16="http://schemas.microsoft.com/office/drawing/2014/main" id="{6B865111-A497-73EA-5967-938818DC9C02}"/>
              </a:ext>
            </a:extLst>
          </p:cNvPr>
          <p:cNvSpPr txBox="1"/>
          <p:nvPr/>
        </p:nvSpPr>
        <p:spPr>
          <a:xfrm>
            <a:off x="9070537" y="5038815"/>
            <a:ext cx="2560593" cy="1600438"/>
          </a:xfrm>
          <a:prstGeom prst="rect">
            <a:avLst/>
          </a:prstGeom>
          <a:noFill/>
        </p:spPr>
        <p:txBody>
          <a:bodyPr wrap="square">
            <a:spAutoFit/>
          </a:bodyPr>
          <a:lstStyle/>
          <a:p>
            <a:pPr algn="l"/>
            <a:r>
              <a:rPr lang="en-US" sz="1400" dirty="0">
                <a:latin typeface="Corbel" panose="020B0503020204020204" pitchFamily="34" charset="0"/>
                <a:cs typeface="Latha" panose="020B0604020202020204" pitchFamily="34" charset="0"/>
              </a:rPr>
              <a:t>Core to our mission, we need to ensure we not only support and engage as many students as possible, but they return often, assume leadership roles, and are empowered with the tools to become our future leaders.</a:t>
            </a:r>
          </a:p>
        </p:txBody>
      </p:sp>
    </p:spTree>
    <p:extLst>
      <p:ext uri="{BB962C8B-B14F-4D97-AF65-F5344CB8AC3E}">
        <p14:creationId xmlns:p14="http://schemas.microsoft.com/office/powerpoint/2010/main" val="2322741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D73F052-072F-C904-C76C-25A52BE4E486}"/>
              </a:ext>
            </a:extLst>
          </p:cNvPr>
          <p:cNvSpPr/>
          <p:nvPr/>
        </p:nvSpPr>
        <p:spPr>
          <a:xfrm>
            <a:off x="0" y="0"/>
            <a:ext cx="12192000" cy="6858000"/>
          </a:xfrm>
          <a:prstGeom prst="rect">
            <a:avLst/>
          </a:prstGeom>
          <a:solidFill>
            <a:srgbClr val="A4AA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9605EEC-149D-488B-ECAA-D7BB115A4B9A}"/>
              </a:ext>
            </a:extLst>
          </p:cNvPr>
          <p:cNvGrpSpPr/>
          <p:nvPr/>
        </p:nvGrpSpPr>
        <p:grpSpPr>
          <a:xfrm>
            <a:off x="6075801" y="141383"/>
            <a:ext cx="5742875" cy="6590842"/>
            <a:chOff x="6075801" y="141383"/>
            <a:chExt cx="5742875" cy="6590842"/>
          </a:xfrm>
          <a:blipFill>
            <a:blip r:embed="rId3"/>
            <a:stretch>
              <a:fillRect/>
            </a:stretch>
          </a:blipFill>
        </p:grpSpPr>
        <p:sp>
          <p:nvSpPr>
            <p:cNvPr id="2" name="Hexagon 1">
              <a:extLst>
                <a:ext uri="{FF2B5EF4-FFF2-40B4-BE49-F238E27FC236}">
                  <a16:creationId xmlns:a16="http://schemas.microsoft.com/office/drawing/2014/main" id="{350A1024-A367-35FE-27F6-6B10D2D6E9D7}"/>
                </a:ext>
              </a:extLst>
            </p:cNvPr>
            <p:cNvSpPr/>
            <p:nvPr/>
          </p:nvSpPr>
          <p:spPr>
            <a:xfrm>
              <a:off x="7954178" y="1167788"/>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9C15C0EC-3882-01B7-3E3F-E7AED4581EC4}"/>
                </a:ext>
              </a:extLst>
            </p:cNvPr>
            <p:cNvSpPr/>
            <p:nvPr/>
          </p:nvSpPr>
          <p:spPr>
            <a:xfrm>
              <a:off x="8888776" y="65458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B2332E78-FF66-FE04-6B9C-C241A1EBB40C}"/>
                </a:ext>
              </a:extLst>
            </p:cNvPr>
            <p:cNvSpPr/>
            <p:nvPr/>
          </p:nvSpPr>
          <p:spPr>
            <a:xfrm>
              <a:off x="7954178" y="14138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exagon 5">
              <a:extLst>
                <a:ext uri="{FF2B5EF4-FFF2-40B4-BE49-F238E27FC236}">
                  <a16:creationId xmlns:a16="http://schemas.microsoft.com/office/drawing/2014/main" id="{4456555C-EB4D-769E-B7F4-7C77D0111DFB}"/>
                </a:ext>
              </a:extLst>
            </p:cNvPr>
            <p:cNvSpPr/>
            <p:nvPr/>
          </p:nvSpPr>
          <p:spPr>
            <a:xfrm>
              <a:off x="8888776" y="270739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A71C1ED9-A2CF-A80E-22E9-C00D6EE88529}"/>
                </a:ext>
              </a:extLst>
            </p:cNvPr>
            <p:cNvSpPr/>
            <p:nvPr/>
          </p:nvSpPr>
          <p:spPr>
            <a:xfrm>
              <a:off x="9823374" y="219419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8D685170-3FB3-461B-9FFE-63254F352318}"/>
                </a:ext>
              </a:extLst>
            </p:cNvPr>
            <p:cNvSpPr/>
            <p:nvPr/>
          </p:nvSpPr>
          <p:spPr>
            <a:xfrm>
              <a:off x="8888776" y="168099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xagon 8">
              <a:extLst>
                <a:ext uri="{FF2B5EF4-FFF2-40B4-BE49-F238E27FC236}">
                  <a16:creationId xmlns:a16="http://schemas.microsoft.com/office/drawing/2014/main" id="{58EEFB69-35EF-984F-0E12-5D79175868EE}"/>
                </a:ext>
              </a:extLst>
            </p:cNvPr>
            <p:cNvSpPr/>
            <p:nvPr/>
          </p:nvSpPr>
          <p:spPr>
            <a:xfrm>
              <a:off x="7019580" y="2713821"/>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xagon 9">
              <a:extLst>
                <a:ext uri="{FF2B5EF4-FFF2-40B4-BE49-F238E27FC236}">
                  <a16:creationId xmlns:a16="http://schemas.microsoft.com/office/drawing/2014/main" id="{15169191-6619-6646-DAAC-AA0A9C2591B8}"/>
                </a:ext>
              </a:extLst>
            </p:cNvPr>
            <p:cNvSpPr/>
            <p:nvPr/>
          </p:nvSpPr>
          <p:spPr>
            <a:xfrm>
              <a:off x="7954178" y="220061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xagon 10">
              <a:extLst>
                <a:ext uri="{FF2B5EF4-FFF2-40B4-BE49-F238E27FC236}">
                  <a16:creationId xmlns:a16="http://schemas.microsoft.com/office/drawing/2014/main" id="{26FBD7A4-3776-338D-EF13-89C92B9FA29A}"/>
                </a:ext>
              </a:extLst>
            </p:cNvPr>
            <p:cNvSpPr/>
            <p:nvPr/>
          </p:nvSpPr>
          <p:spPr>
            <a:xfrm>
              <a:off x="7019580" y="168741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exagon 11">
              <a:extLst>
                <a:ext uri="{FF2B5EF4-FFF2-40B4-BE49-F238E27FC236}">
                  <a16:creationId xmlns:a16="http://schemas.microsoft.com/office/drawing/2014/main" id="{173A93FF-F0D1-04A4-FE83-46D9696E554D}"/>
                </a:ext>
              </a:extLst>
            </p:cNvPr>
            <p:cNvSpPr/>
            <p:nvPr/>
          </p:nvSpPr>
          <p:spPr>
            <a:xfrm>
              <a:off x="7963359" y="4256184"/>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id="{0672DE22-D2EF-D1E8-88B6-E6B33040E32B}"/>
                </a:ext>
              </a:extLst>
            </p:cNvPr>
            <p:cNvSpPr/>
            <p:nvPr/>
          </p:nvSpPr>
          <p:spPr>
            <a:xfrm>
              <a:off x="8897957" y="374298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CDEE76C7-4A36-4C7D-2F65-CEAEDE186A0A}"/>
                </a:ext>
              </a:extLst>
            </p:cNvPr>
            <p:cNvSpPr/>
            <p:nvPr/>
          </p:nvSpPr>
          <p:spPr>
            <a:xfrm>
              <a:off x="7963359" y="322977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Hexagon 14">
              <a:extLst>
                <a:ext uri="{FF2B5EF4-FFF2-40B4-BE49-F238E27FC236}">
                  <a16:creationId xmlns:a16="http://schemas.microsoft.com/office/drawing/2014/main" id="{E7238536-F30A-4AA9-CD29-B7DAD067E00D}"/>
                </a:ext>
              </a:extLst>
            </p:cNvPr>
            <p:cNvSpPr/>
            <p:nvPr/>
          </p:nvSpPr>
          <p:spPr>
            <a:xfrm>
              <a:off x="9823374" y="426261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020504D-C0D0-902B-7A4A-29A03DC9831E}"/>
                </a:ext>
              </a:extLst>
            </p:cNvPr>
            <p:cNvSpPr/>
            <p:nvPr/>
          </p:nvSpPr>
          <p:spPr>
            <a:xfrm>
              <a:off x="10757972" y="3749408"/>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16">
              <a:extLst>
                <a:ext uri="{FF2B5EF4-FFF2-40B4-BE49-F238E27FC236}">
                  <a16:creationId xmlns:a16="http://schemas.microsoft.com/office/drawing/2014/main" id="{676AD0A6-5531-86A4-FFDB-667A9036BF4D}"/>
                </a:ext>
              </a:extLst>
            </p:cNvPr>
            <p:cNvSpPr/>
            <p:nvPr/>
          </p:nvSpPr>
          <p:spPr>
            <a:xfrm>
              <a:off x="9823374" y="323620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xagon 17">
              <a:extLst>
                <a:ext uri="{FF2B5EF4-FFF2-40B4-BE49-F238E27FC236}">
                  <a16:creationId xmlns:a16="http://schemas.microsoft.com/office/drawing/2014/main" id="{9BD356C4-5EEB-57D6-2ED0-68701D2BEA00}"/>
                </a:ext>
              </a:extLst>
            </p:cNvPr>
            <p:cNvSpPr/>
            <p:nvPr/>
          </p:nvSpPr>
          <p:spPr>
            <a:xfrm>
              <a:off x="9823374" y="1167788"/>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id="{D7170451-4EB5-49CB-621D-55B4EEE5F9AC}"/>
                </a:ext>
              </a:extLst>
            </p:cNvPr>
            <p:cNvSpPr/>
            <p:nvPr/>
          </p:nvSpPr>
          <p:spPr>
            <a:xfrm>
              <a:off x="10757972" y="65458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F54D33C2-B8C5-3948-1246-314B52CC2C33}"/>
                </a:ext>
              </a:extLst>
            </p:cNvPr>
            <p:cNvSpPr/>
            <p:nvPr/>
          </p:nvSpPr>
          <p:spPr>
            <a:xfrm>
              <a:off x="9823374" y="14138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2A74DFE0-7148-CFAF-E5D2-A664B568F347}"/>
                </a:ext>
              </a:extLst>
            </p:cNvPr>
            <p:cNvSpPr/>
            <p:nvPr/>
          </p:nvSpPr>
          <p:spPr>
            <a:xfrm>
              <a:off x="8888776" y="581782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exagon 21">
              <a:extLst>
                <a:ext uri="{FF2B5EF4-FFF2-40B4-BE49-F238E27FC236}">
                  <a16:creationId xmlns:a16="http://schemas.microsoft.com/office/drawing/2014/main" id="{AAEA8665-A09C-D573-7855-A5F080E422B9}"/>
                </a:ext>
              </a:extLst>
            </p:cNvPr>
            <p:cNvSpPr/>
            <p:nvPr/>
          </p:nvSpPr>
          <p:spPr>
            <a:xfrm>
              <a:off x="9823374" y="5304623"/>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exagon 22">
              <a:extLst>
                <a:ext uri="{FF2B5EF4-FFF2-40B4-BE49-F238E27FC236}">
                  <a16:creationId xmlns:a16="http://schemas.microsoft.com/office/drawing/2014/main" id="{7FE41802-6D74-9C1E-643D-C5D0E58DEA1B}"/>
                </a:ext>
              </a:extLst>
            </p:cNvPr>
            <p:cNvSpPr/>
            <p:nvPr/>
          </p:nvSpPr>
          <p:spPr>
            <a:xfrm>
              <a:off x="8888776" y="479142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exagon 23">
              <a:extLst>
                <a:ext uri="{FF2B5EF4-FFF2-40B4-BE49-F238E27FC236}">
                  <a16:creationId xmlns:a16="http://schemas.microsoft.com/office/drawing/2014/main" id="{8D13A779-A506-97BC-B21F-CCB56A4C2FA4}"/>
                </a:ext>
              </a:extLst>
            </p:cNvPr>
            <p:cNvSpPr/>
            <p:nvPr/>
          </p:nvSpPr>
          <p:spPr>
            <a:xfrm>
              <a:off x="10748791" y="577375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exagon 24">
              <a:extLst>
                <a:ext uri="{FF2B5EF4-FFF2-40B4-BE49-F238E27FC236}">
                  <a16:creationId xmlns:a16="http://schemas.microsoft.com/office/drawing/2014/main" id="{F3A3FCA8-A28D-6202-CEDD-4910BD0CDC2D}"/>
                </a:ext>
              </a:extLst>
            </p:cNvPr>
            <p:cNvSpPr/>
            <p:nvPr/>
          </p:nvSpPr>
          <p:spPr>
            <a:xfrm>
              <a:off x="10748791" y="270647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exagon 25">
              <a:extLst>
                <a:ext uri="{FF2B5EF4-FFF2-40B4-BE49-F238E27FC236}">
                  <a16:creationId xmlns:a16="http://schemas.microsoft.com/office/drawing/2014/main" id="{B0C7DE75-0685-B05C-897C-54635301579A}"/>
                </a:ext>
              </a:extLst>
            </p:cNvPr>
            <p:cNvSpPr/>
            <p:nvPr/>
          </p:nvSpPr>
          <p:spPr>
            <a:xfrm>
              <a:off x="10748791" y="474735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exagon 26">
              <a:extLst>
                <a:ext uri="{FF2B5EF4-FFF2-40B4-BE49-F238E27FC236}">
                  <a16:creationId xmlns:a16="http://schemas.microsoft.com/office/drawing/2014/main" id="{0C341C9D-4629-C6F4-70EE-81F2B70DE5B7}"/>
                </a:ext>
              </a:extLst>
            </p:cNvPr>
            <p:cNvSpPr/>
            <p:nvPr/>
          </p:nvSpPr>
          <p:spPr>
            <a:xfrm>
              <a:off x="10757972" y="1708532"/>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7">
              <a:extLst>
                <a:ext uri="{FF2B5EF4-FFF2-40B4-BE49-F238E27FC236}">
                  <a16:creationId xmlns:a16="http://schemas.microsoft.com/office/drawing/2014/main" id="{CCFFCCB9-47F5-2A2A-9EEA-5443564C4C09}"/>
                </a:ext>
              </a:extLst>
            </p:cNvPr>
            <p:cNvSpPr/>
            <p:nvPr/>
          </p:nvSpPr>
          <p:spPr>
            <a:xfrm>
              <a:off x="7963359" y="528258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exagon 28">
              <a:extLst>
                <a:ext uri="{FF2B5EF4-FFF2-40B4-BE49-F238E27FC236}">
                  <a16:creationId xmlns:a16="http://schemas.microsoft.com/office/drawing/2014/main" id="{7D2082D5-F9A3-B44E-E0BF-AF6B9B31F471}"/>
                </a:ext>
              </a:extLst>
            </p:cNvPr>
            <p:cNvSpPr/>
            <p:nvPr/>
          </p:nvSpPr>
          <p:spPr>
            <a:xfrm>
              <a:off x="7019580" y="3740226"/>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exagon 29">
              <a:extLst>
                <a:ext uri="{FF2B5EF4-FFF2-40B4-BE49-F238E27FC236}">
                  <a16:creationId xmlns:a16="http://schemas.microsoft.com/office/drawing/2014/main" id="{5E687C56-D01F-2493-FF67-650638C95564}"/>
                </a:ext>
              </a:extLst>
            </p:cNvPr>
            <p:cNvSpPr/>
            <p:nvPr/>
          </p:nvSpPr>
          <p:spPr>
            <a:xfrm>
              <a:off x="7037942" y="475974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a:extLst>
                <a:ext uri="{FF2B5EF4-FFF2-40B4-BE49-F238E27FC236}">
                  <a16:creationId xmlns:a16="http://schemas.microsoft.com/office/drawing/2014/main" id="{371E48E8-890C-6BC3-35E6-FC7172DFBDBB}"/>
                </a:ext>
              </a:extLst>
            </p:cNvPr>
            <p:cNvSpPr/>
            <p:nvPr/>
          </p:nvSpPr>
          <p:spPr>
            <a:xfrm>
              <a:off x="7019580" y="67432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a:extLst>
                <a:ext uri="{FF2B5EF4-FFF2-40B4-BE49-F238E27FC236}">
                  <a16:creationId xmlns:a16="http://schemas.microsoft.com/office/drawing/2014/main" id="{515EE622-1423-5AE0-359A-FF7640E4AB69}"/>
                </a:ext>
              </a:extLst>
            </p:cNvPr>
            <p:cNvSpPr/>
            <p:nvPr/>
          </p:nvSpPr>
          <p:spPr>
            <a:xfrm>
              <a:off x="6075801" y="2200619"/>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a:extLst>
                <a:ext uri="{FF2B5EF4-FFF2-40B4-BE49-F238E27FC236}">
                  <a16:creationId xmlns:a16="http://schemas.microsoft.com/office/drawing/2014/main" id="{FF731C4A-D3BC-CC42-2914-6AA7AB624ECC}"/>
                </a:ext>
              </a:extLst>
            </p:cNvPr>
            <p:cNvSpPr/>
            <p:nvPr/>
          </p:nvSpPr>
          <p:spPr>
            <a:xfrm>
              <a:off x="6103344" y="3235287"/>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exagon 36">
              <a:extLst>
                <a:ext uri="{FF2B5EF4-FFF2-40B4-BE49-F238E27FC236}">
                  <a16:creationId xmlns:a16="http://schemas.microsoft.com/office/drawing/2014/main" id="{193AC809-3003-507A-9825-2AB4CA733F8D}"/>
                </a:ext>
              </a:extLst>
            </p:cNvPr>
            <p:cNvSpPr/>
            <p:nvPr/>
          </p:nvSpPr>
          <p:spPr>
            <a:xfrm>
              <a:off x="7037942" y="5773330"/>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exagon 37">
              <a:extLst>
                <a:ext uri="{FF2B5EF4-FFF2-40B4-BE49-F238E27FC236}">
                  <a16:creationId xmlns:a16="http://schemas.microsoft.com/office/drawing/2014/main" id="{197653C8-4B4D-D32C-913F-ED5D89761743}"/>
                </a:ext>
              </a:extLst>
            </p:cNvPr>
            <p:cNvSpPr/>
            <p:nvPr/>
          </p:nvSpPr>
          <p:spPr>
            <a:xfrm>
              <a:off x="6112525" y="4236905"/>
              <a:ext cx="1060704" cy="914400"/>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TextBox 40">
            <a:extLst>
              <a:ext uri="{FF2B5EF4-FFF2-40B4-BE49-F238E27FC236}">
                <a16:creationId xmlns:a16="http://schemas.microsoft.com/office/drawing/2014/main" id="{725F2888-3F4C-783D-C203-28452B6F5AB9}"/>
              </a:ext>
            </a:extLst>
          </p:cNvPr>
          <p:cNvSpPr txBox="1"/>
          <p:nvPr/>
        </p:nvSpPr>
        <p:spPr>
          <a:xfrm>
            <a:off x="511290" y="306112"/>
            <a:ext cx="7442888" cy="1138773"/>
          </a:xfrm>
          <a:prstGeom prst="rect">
            <a:avLst/>
          </a:prstGeom>
          <a:noFill/>
        </p:spPr>
        <p:txBody>
          <a:bodyPr wrap="square" rtlCol="0">
            <a:spAutoFit/>
          </a:bodyPr>
          <a:lstStyle/>
          <a:p>
            <a:r>
              <a:rPr lang="en-US" sz="4400" dirty="0"/>
              <a:t>Building Renovation Needs</a:t>
            </a:r>
            <a:endParaRPr lang="en-US" sz="2400" dirty="0"/>
          </a:p>
          <a:p>
            <a:r>
              <a:rPr lang="en-US" sz="2400" dirty="0"/>
              <a:t>Target: $7.6M. Raised FY23: $2M</a:t>
            </a:r>
            <a:endParaRPr lang="en-US" sz="1400" dirty="0"/>
          </a:p>
        </p:txBody>
      </p:sp>
      <p:sp>
        <p:nvSpPr>
          <p:cNvPr id="42" name="TextBox 41">
            <a:extLst>
              <a:ext uri="{FF2B5EF4-FFF2-40B4-BE49-F238E27FC236}">
                <a16:creationId xmlns:a16="http://schemas.microsoft.com/office/drawing/2014/main" id="{F99E84A3-8F66-8250-7110-3318BB945C4C}"/>
              </a:ext>
            </a:extLst>
          </p:cNvPr>
          <p:cNvSpPr txBox="1"/>
          <p:nvPr/>
        </p:nvSpPr>
        <p:spPr>
          <a:xfrm>
            <a:off x="556768" y="1502688"/>
            <a:ext cx="5492914" cy="5632311"/>
          </a:xfrm>
          <a:prstGeom prst="rect">
            <a:avLst/>
          </a:prstGeom>
          <a:noFill/>
        </p:spPr>
        <p:txBody>
          <a:bodyPr wrap="square" rtlCol="0">
            <a:spAutoFit/>
          </a:bodyPr>
          <a:lstStyle/>
          <a:p>
            <a:r>
              <a:rPr lang="en-US" b="1" dirty="0"/>
              <a:t>MORE CAPACITY</a:t>
            </a:r>
          </a:p>
          <a:p>
            <a:r>
              <a:rPr lang="en-US" dirty="0"/>
              <a:t>Our current building becomes overcrowded with just 20 attendees. We need to host upwards of 80-100 students at a time.</a:t>
            </a:r>
          </a:p>
          <a:p>
            <a:pPr marL="285750" indent="-285750">
              <a:buFont typeface="Arial" panose="020B0604020202020204" pitchFamily="34" charset="0"/>
              <a:buChar char="•"/>
            </a:pPr>
            <a:endParaRPr lang="en-US" dirty="0"/>
          </a:p>
          <a:p>
            <a:r>
              <a:rPr lang="en-US" b="1" dirty="0"/>
              <a:t>PRIVATE SPACE</a:t>
            </a:r>
          </a:p>
          <a:p>
            <a:r>
              <a:rPr lang="en-US" dirty="0"/>
              <a:t>Currently, we have no space to provide pastoral care or hold any confidential discussions with students.</a:t>
            </a:r>
          </a:p>
          <a:p>
            <a:pPr marL="285750" indent="-285750">
              <a:buFont typeface="Arial" panose="020B0604020202020204" pitchFamily="34" charset="0"/>
              <a:buChar char="•"/>
            </a:pPr>
            <a:endParaRPr lang="en-US" dirty="0"/>
          </a:p>
          <a:p>
            <a:r>
              <a:rPr lang="en-US" b="1" dirty="0"/>
              <a:t>INCLUSIVITY</a:t>
            </a:r>
          </a:p>
          <a:p>
            <a:r>
              <a:rPr lang="en-US" dirty="0"/>
              <a:t>Our building is not ADA compliant, making it difficult (if not impossible) for some with physical disabilities to participate.</a:t>
            </a:r>
          </a:p>
          <a:p>
            <a:pPr marL="285750" indent="-285750">
              <a:buFont typeface="Arial" panose="020B0604020202020204" pitchFamily="34" charset="0"/>
              <a:buChar char="•"/>
            </a:pPr>
            <a:endParaRPr lang="en-US" dirty="0"/>
          </a:p>
          <a:p>
            <a:r>
              <a:rPr lang="en-US" b="1" dirty="0"/>
              <a:t>SYMBOL OF PRIDE</a:t>
            </a:r>
          </a:p>
          <a:p>
            <a:r>
              <a:rPr lang="en-US" dirty="0"/>
              <a:t>As the center for Jewish life in San Francisco, our building should be a symbol of pride for college students, the larger community, and a strong presence in the face of antisemitism on campuses.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98699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14FC-729D-1E0D-59BF-31C489AD76C4}"/>
              </a:ext>
            </a:extLst>
          </p:cNvPr>
          <p:cNvSpPr txBox="1"/>
          <p:nvPr/>
        </p:nvSpPr>
        <p:spPr>
          <a:xfrm>
            <a:off x="596900" y="755650"/>
            <a:ext cx="10998200" cy="5346700"/>
          </a:xfrm>
          <a:prstGeom prst="rect">
            <a:avLst/>
          </a:prstGeom>
          <a:noFill/>
          <a:ln w="88900" cmpd="sng">
            <a:solidFill>
              <a:srgbClr val="A4AA60"/>
            </a:solidFill>
            <a:extLst>
              <a:ext uri="{C807C97D-BFC1-408E-A445-0C87EB9F89A2}">
                <ask:lineSketchStyleProps xmlns:ask="http://schemas.microsoft.com/office/drawing/2018/sketchyshapes">
                  <ask:type>
                    <ask:lineSketchNone/>
                  </ask:type>
                </ask:lineSketchStyleProps>
              </a:ext>
            </a:extLst>
          </a:ln>
          <a:effectLst>
            <a:softEdge rad="0"/>
          </a:effectLst>
        </p:spPr>
        <p:txBody>
          <a:bodyPr wrap="square" rtlCol="0">
            <a:spAutoFit/>
          </a:bodyPr>
          <a:lstStyle/>
          <a:p>
            <a:endParaRPr lang="en-US" dirty="0"/>
          </a:p>
        </p:txBody>
      </p:sp>
      <p:sp>
        <p:nvSpPr>
          <p:cNvPr id="3" name="TextBox 2">
            <a:extLst>
              <a:ext uri="{FF2B5EF4-FFF2-40B4-BE49-F238E27FC236}">
                <a16:creationId xmlns:a16="http://schemas.microsoft.com/office/drawing/2014/main" id="{E68ACABA-FF39-3754-1E1B-F9F479A02E27}"/>
              </a:ext>
            </a:extLst>
          </p:cNvPr>
          <p:cNvSpPr txBox="1"/>
          <p:nvPr/>
        </p:nvSpPr>
        <p:spPr>
          <a:xfrm>
            <a:off x="1493346" y="1984024"/>
            <a:ext cx="4955144" cy="3170099"/>
          </a:xfrm>
          <a:prstGeom prst="rect">
            <a:avLst/>
          </a:prstGeom>
          <a:noFill/>
        </p:spPr>
        <p:txBody>
          <a:bodyPr wrap="square" rtlCol="0">
            <a:spAutoFit/>
          </a:bodyPr>
          <a:lstStyle/>
          <a:p>
            <a:pPr fontAlgn="b">
              <a:spcBef>
                <a:spcPts val="0"/>
              </a:spcBef>
              <a:spcAft>
                <a:spcPts val="0"/>
              </a:spcAft>
            </a:pPr>
            <a:r>
              <a:rPr lang="en-US" sz="1400" b="1" dirty="0">
                <a:latin typeface="Franklin Gothic Medium" panose="020B0603020102020204" pitchFamily="34" charset="0"/>
              </a:rPr>
              <a:t>$250K+</a:t>
            </a:r>
            <a:br>
              <a:rPr lang="en-US" sz="800" b="1" dirty="0">
                <a:latin typeface="Franklin Gothic Medium" panose="020B0603020102020204" pitchFamily="34" charset="0"/>
              </a:rPr>
            </a:br>
            <a:r>
              <a:rPr lang="en-US" sz="1400" dirty="0"/>
              <a:t>Anonymous</a:t>
            </a:r>
          </a:p>
          <a:p>
            <a:pPr fontAlgn="b">
              <a:spcBef>
                <a:spcPts val="0"/>
              </a:spcBef>
              <a:spcAft>
                <a:spcPts val="0"/>
              </a:spcAft>
            </a:pPr>
            <a:r>
              <a:rPr lang="en-US" sz="1400" b="0" i="0" dirty="0" err="1">
                <a:solidFill>
                  <a:srgbClr val="1D1C1D"/>
                </a:solidFill>
                <a:effectLst/>
                <a:latin typeface="Slack-Lato"/>
              </a:rPr>
              <a:t>Libitzky</a:t>
            </a:r>
            <a:r>
              <a:rPr lang="en-US" sz="1400" b="0" i="0" dirty="0">
                <a:solidFill>
                  <a:srgbClr val="1D1C1D"/>
                </a:solidFill>
                <a:effectLst/>
                <a:latin typeface="Slack-Lato"/>
              </a:rPr>
              <a:t> Family Foundation</a:t>
            </a:r>
          </a:p>
          <a:p>
            <a:pPr fontAlgn="b">
              <a:spcBef>
                <a:spcPts val="0"/>
              </a:spcBef>
              <a:spcAft>
                <a:spcPts val="0"/>
              </a:spcAft>
            </a:pPr>
            <a:endParaRPr lang="en-US" sz="1400" dirty="0"/>
          </a:p>
          <a:p>
            <a:r>
              <a:rPr lang="en-US" sz="1400" b="1" dirty="0">
                <a:latin typeface="Franklin Gothic Medium" panose="020B0603020102020204" pitchFamily="34" charset="0"/>
              </a:rPr>
              <a:t>$50K-$249K</a:t>
            </a:r>
          </a:p>
          <a:p>
            <a:pPr fontAlgn="b"/>
            <a:r>
              <a:rPr lang="en-US" sz="1400" dirty="0"/>
              <a:t>Mimi Gauss </a:t>
            </a:r>
          </a:p>
          <a:p>
            <a:endParaRPr lang="en-US" sz="1400" dirty="0">
              <a:latin typeface="Franklin Gothic Medium" panose="020B0603020102020204" pitchFamily="34" charset="0"/>
            </a:endParaRPr>
          </a:p>
          <a:p>
            <a:r>
              <a:rPr lang="en-US" sz="1400" b="1" dirty="0">
                <a:latin typeface="Franklin Gothic Medium" panose="020B0603020102020204" pitchFamily="34" charset="0"/>
              </a:rPr>
              <a:t>$10K - $49K</a:t>
            </a:r>
          </a:p>
          <a:p>
            <a:pPr fontAlgn="b"/>
            <a:r>
              <a:rPr lang="en-US" sz="1400" dirty="0"/>
              <a:t>Laura and Gary Lauder Family Venture Philanthropy Fund</a:t>
            </a:r>
          </a:p>
          <a:p>
            <a:pPr fontAlgn="b">
              <a:spcBef>
                <a:spcPts val="0"/>
              </a:spcBef>
              <a:spcAft>
                <a:spcPts val="0"/>
              </a:spcAft>
            </a:pPr>
            <a:r>
              <a:rPr lang="en-US" sz="1400" dirty="0"/>
              <a:t>Rick &amp; Ally </a:t>
            </a:r>
            <a:r>
              <a:rPr lang="en-US" sz="1400" dirty="0" err="1"/>
              <a:t>Lenat</a:t>
            </a:r>
            <a:endParaRPr lang="en-US" sz="1400" dirty="0"/>
          </a:p>
          <a:p>
            <a:pPr fontAlgn="b"/>
            <a:r>
              <a:rPr lang="en-US" sz="1400" dirty="0"/>
              <a:t>Phil &amp; Cindy </a:t>
            </a:r>
            <a:r>
              <a:rPr lang="en-US" sz="1400" dirty="0" err="1"/>
              <a:t>Strause</a:t>
            </a:r>
            <a:endParaRPr lang="en-US" sz="1400" dirty="0"/>
          </a:p>
          <a:p>
            <a:pPr fontAlgn="b">
              <a:spcBef>
                <a:spcPts val="0"/>
              </a:spcBef>
              <a:spcAft>
                <a:spcPts val="0"/>
              </a:spcAft>
            </a:pPr>
            <a:endParaRPr lang="en-US" sz="1400" dirty="0"/>
          </a:p>
          <a:p>
            <a:endParaRPr lang="en-US" sz="1400" dirty="0"/>
          </a:p>
          <a:p>
            <a:endParaRPr lang="en-US" dirty="0">
              <a:latin typeface="Franklin Gothic Medium" panose="020B0603020102020204" pitchFamily="34" charset="0"/>
            </a:endParaRPr>
          </a:p>
        </p:txBody>
      </p:sp>
      <p:sp>
        <p:nvSpPr>
          <p:cNvPr id="4" name="Rectangle 3">
            <a:extLst>
              <a:ext uri="{FF2B5EF4-FFF2-40B4-BE49-F238E27FC236}">
                <a16:creationId xmlns:a16="http://schemas.microsoft.com/office/drawing/2014/main" id="{3A8A303D-F14F-21C5-F000-1AD55EAD78B5}"/>
              </a:ext>
            </a:extLst>
          </p:cNvPr>
          <p:cNvSpPr/>
          <p:nvPr/>
        </p:nvSpPr>
        <p:spPr>
          <a:xfrm>
            <a:off x="0" y="-4525"/>
            <a:ext cx="12192001" cy="951085"/>
          </a:xfrm>
          <a:prstGeom prst="rect">
            <a:avLst/>
          </a:prstGeom>
          <a:solidFill>
            <a:srgbClr val="A4AA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808000"/>
              </a:highlight>
            </a:endParaRPr>
          </a:p>
        </p:txBody>
      </p:sp>
      <p:sp>
        <p:nvSpPr>
          <p:cNvPr id="5" name="TextBox 4">
            <a:extLst>
              <a:ext uri="{FF2B5EF4-FFF2-40B4-BE49-F238E27FC236}">
                <a16:creationId xmlns:a16="http://schemas.microsoft.com/office/drawing/2014/main" id="{CC2AF1F2-418E-EC81-5897-073A2038FD96}"/>
              </a:ext>
            </a:extLst>
          </p:cNvPr>
          <p:cNvSpPr txBox="1"/>
          <p:nvPr/>
        </p:nvSpPr>
        <p:spPr>
          <a:xfrm>
            <a:off x="309995" y="186978"/>
            <a:ext cx="10004883" cy="523220"/>
          </a:xfrm>
          <a:prstGeom prst="rect">
            <a:avLst/>
          </a:prstGeom>
          <a:noFill/>
        </p:spPr>
        <p:txBody>
          <a:bodyPr wrap="square" rtlCol="0">
            <a:spAutoFit/>
          </a:bodyPr>
          <a:lstStyle/>
          <a:p>
            <a:r>
              <a:rPr lang="en-US" sz="2800" dirty="0">
                <a:latin typeface="Franklin Gothic Demi" panose="020B0703020102020204" pitchFamily="34" charset="0"/>
              </a:rPr>
              <a:t>Thank you to our 2022-2023 Capital Campaign Supporters!</a:t>
            </a:r>
          </a:p>
        </p:txBody>
      </p:sp>
      <p:sp>
        <p:nvSpPr>
          <p:cNvPr id="8" name="TextBox 7">
            <a:extLst>
              <a:ext uri="{FF2B5EF4-FFF2-40B4-BE49-F238E27FC236}">
                <a16:creationId xmlns:a16="http://schemas.microsoft.com/office/drawing/2014/main" id="{3E77877F-CBF0-DBFD-59C9-BD5528049C8A}"/>
              </a:ext>
            </a:extLst>
          </p:cNvPr>
          <p:cNvSpPr txBox="1"/>
          <p:nvPr/>
        </p:nvSpPr>
        <p:spPr>
          <a:xfrm>
            <a:off x="6541130" y="1982450"/>
            <a:ext cx="4749305" cy="2893100"/>
          </a:xfrm>
          <a:prstGeom prst="rect">
            <a:avLst/>
          </a:prstGeom>
          <a:noFill/>
        </p:spPr>
        <p:txBody>
          <a:bodyPr wrap="square" rtlCol="0">
            <a:spAutoFit/>
          </a:bodyPr>
          <a:lstStyle/>
          <a:p>
            <a:r>
              <a:rPr lang="en-US" sz="1400" b="1" dirty="0">
                <a:latin typeface="Franklin Gothic Medium" panose="020B0603020102020204" pitchFamily="34" charset="0"/>
              </a:rPr>
              <a:t>$1-$9999K</a:t>
            </a:r>
          </a:p>
          <a:p>
            <a:pPr fontAlgn="b"/>
            <a:r>
              <a:rPr lang="en-US" sz="1400" dirty="0"/>
              <a:t>Marilyn Brenner</a:t>
            </a:r>
          </a:p>
          <a:p>
            <a:pPr fontAlgn="b"/>
            <a:r>
              <a:rPr lang="en-US" sz="1400" dirty="0"/>
              <a:t>Thomas &amp; Kendra Kasten</a:t>
            </a:r>
          </a:p>
          <a:p>
            <a:pPr fontAlgn="b"/>
            <a:r>
              <a:rPr lang="en-US" sz="1400" dirty="0"/>
              <a:t>Linda &amp; Frank Kurtz</a:t>
            </a:r>
          </a:p>
          <a:p>
            <a:pPr fontAlgn="b"/>
            <a:r>
              <a:rPr lang="en-US" sz="1400" dirty="0"/>
              <a:t>Garrett </a:t>
            </a:r>
            <a:r>
              <a:rPr lang="en-US" sz="1400" dirty="0" err="1"/>
              <a:t>Langfeld</a:t>
            </a:r>
            <a:endParaRPr lang="en-US" sz="1400" dirty="0"/>
          </a:p>
          <a:p>
            <a:pPr fontAlgn="b"/>
            <a:r>
              <a:rPr lang="en-US" sz="1400" dirty="0"/>
              <a:t>Deborah Lopez &amp; Jorge Flor-Lopez</a:t>
            </a:r>
          </a:p>
          <a:p>
            <a:pPr fontAlgn="b"/>
            <a:r>
              <a:rPr lang="en-US" sz="1400" dirty="0"/>
              <a:t>Diane Marcus</a:t>
            </a:r>
          </a:p>
          <a:p>
            <a:pPr fontAlgn="b"/>
            <a:r>
              <a:rPr lang="en-US" sz="1400" dirty="0"/>
              <a:t>Sam Moss</a:t>
            </a:r>
          </a:p>
          <a:p>
            <a:pPr fontAlgn="b"/>
            <a:r>
              <a:rPr lang="en-US" sz="1400" dirty="0"/>
              <a:t>George &amp; Jo Ann Schapiro</a:t>
            </a:r>
          </a:p>
          <a:p>
            <a:pPr fontAlgn="b"/>
            <a:r>
              <a:rPr lang="en-US" sz="1400" dirty="0"/>
              <a:t>Ilana </a:t>
            </a:r>
            <a:r>
              <a:rPr lang="en-US" sz="1400" dirty="0" err="1"/>
              <a:t>Shoyket</a:t>
            </a:r>
            <a:endParaRPr lang="en-US" sz="1400" dirty="0"/>
          </a:p>
          <a:p>
            <a:pPr fontAlgn="b"/>
            <a:r>
              <a:rPr lang="en-US" sz="1400" dirty="0"/>
              <a:t>Shana Dines Wagner</a:t>
            </a:r>
          </a:p>
          <a:p>
            <a:pPr fontAlgn="b"/>
            <a:r>
              <a:rPr lang="pl-PL" sz="1400" dirty="0"/>
              <a:t>Rhoda &amp; Sheldon z"l Wolfe</a:t>
            </a:r>
            <a:endParaRPr lang="en-US" sz="1400" dirty="0"/>
          </a:p>
          <a:p>
            <a:pPr fontAlgn="b"/>
            <a:endParaRPr lang="en-US" sz="1400" dirty="0"/>
          </a:p>
        </p:txBody>
      </p:sp>
    </p:spTree>
    <p:extLst>
      <p:ext uri="{BB962C8B-B14F-4D97-AF65-F5344CB8AC3E}">
        <p14:creationId xmlns:p14="http://schemas.microsoft.com/office/powerpoint/2010/main" val="2451565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14FC-729D-1E0D-59BF-31C489AD76C4}"/>
              </a:ext>
            </a:extLst>
          </p:cNvPr>
          <p:cNvSpPr txBox="1"/>
          <p:nvPr/>
        </p:nvSpPr>
        <p:spPr>
          <a:xfrm>
            <a:off x="546100" y="901700"/>
            <a:ext cx="10998200" cy="5346700"/>
          </a:xfrm>
          <a:prstGeom prst="rect">
            <a:avLst/>
          </a:prstGeom>
          <a:noFill/>
          <a:ln w="88900" cmpd="sng">
            <a:solidFill>
              <a:schemeClr val="accent2"/>
            </a:solidFill>
            <a:extLst>
              <a:ext uri="{C807C97D-BFC1-408E-A445-0C87EB9F89A2}">
                <ask:lineSketchStyleProps xmlns:ask="http://schemas.microsoft.com/office/drawing/2018/sketchyshapes">
                  <ask:type>
                    <ask:lineSketchNone/>
                  </ask:type>
                </ask:lineSketchStyleProps>
              </a:ext>
            </a:extLst>
          </a:ln>
          <a:effectLst>
            <a:softEdge rad="0"/>
          </a:effectLst>
        </p:spPr>
        <p:txBody>
          <a:bodyPr wrap="square" rtlCol="0">
            <a:spAutoFit/>
          </a:bodyPr>
          <a:lstStyle/>
          <a:p>
            <a:endParaRPr lang="en-US" dirty="0"/>
          </a:p>
        </p:txBody>
      </p:sp>
      <p:sp>
        <p:nvSpPr>
          <p:cNvPr id="3" name="TextBox 2">
            <a:extLst>
              <a:ext uri="{FF2B5EF4-FFF2-40B4-BE49-F238E27FC236}">
                <a16:creationId xmlns:a16="http://schemas.microsoft.com/office/drawing/2014/main" id="{E68ACABA-FF39-3754-1E1B-F9F479A02E27}"/>
              </a:ext>
            </a:extLst>
          </p:cNvPr>
          <p:cNvSpPr txBox="1"/>
          <p:nvPr/>
        </p:nvSpPr>
        <p:spPr>
          <a:xfrm>
            <a:off x="5803900" y="1497558"/>
            <a:ext cx="5549900" cy="4278094"/>
          </a:xfrm>
          <a:prstGeom prst="rect">
            <a:avLst/>
          </a:prstGeom>
          <a:noFill/>
        </p:spPr>
        <p:txBody>
          <a:bodyPr wrap="square" rtlCol="0">
            <a:spAutoFit/>
          </a:bodyPr>
          <a:lstStyle/>
          <a:p>
            <a:r>
              <a:rPr lang="en-US" b="1" dirty="0">
                <a:latin typeface="Franklin Gothic Medium" panose="020B0603020102020204" pitchFamily="34" charset="0"/>
              </a:rPr>
              <a:t>SF Hillel Board of Trustees 2023-2024</a:t>
            </a:r>
            <a:br>
              <a:rPr lang="en-US" sz="800" b="1" dirty="0">
                <a:latin typeface="Franklin Gothic Medium" panose="020B0603020102020204" pitchFamily="34" charset="0"/>
              </a:rPr>
            </a:br>
            <a:endParaRPr lang="en-US" sz="800" b="1" dirty="0">
              <a:latin typeface="Franklin Gothic Medium" panose="020B0603020102020204" pitchFamily="34" charset="0"/>
            </a:endParaRPr>
          </a:p>
          <a:p>
            <a:r>
              <a:rPr lang="en-US" sz="1400" dirty="0"/>
              <a:t>N. Jeremy Kasdin, President</a:t>
            </a:r>
          </a:p>
          <a:p>
            <a:r>
              <a:rPr lang="en-US" sz="1400" dirty="0"/>
              <a:t>Ari Abramson, Vice President</a:t>
            </a:r>
          </a:p>
          <a:p>
            <a:r>
              <a:rPr lang="en-US" sz="1400" dirty="0"/>
              <a:t>Ilana </a:t>
            </a:r>
            <a:r>
              <a:rPr lang="en-US" sz="1400" dirty="0" err="1"/>
              <a:t>Shoyket</a:t>
            </a:r>
            <a:r>
              <a:rPr lang="en-US" sz="1400" dirty="0"/>
              <a:t>, Secretary</a:t>
            </a:r>
          </a:p>
          <a:p>
            <a:r>
              <a:rPr lang="en-US" sz="1400" dirty="0"/>
              <a:t>Jamie Cohen</a:t>
            </a:r>
          </a:p>
          <a:p>
            <a:r>
              <a:rPr lang="en-US" sz="1400" dirty="0"/>
              <a:t>Phil </a:t>
            </a:r>
            <a:r>
              <a:rPr lang="en-US" sz="1400" dirty="0" err="1"/>
              <a:t>Strause</a:t>
            </a:r>
            <a:endParaRPr lang="en-US" sz="1400" dirty="0"/>
          </a:p>
          <a:p>
            <a:r>
              <a:rPr lang="en-US" sz="1400" dirty="0"/>
              <a:t>Carol Weitz, Capital Campaign Chair</a:t>
            </a:r>
          </a:p>
          <a:p>
            <a:r>
              <a:rPr lang="en-US" sz="1400" dirty="0"/>
              <a:t>Garrett </a:t>
            </a:r>
            <a:r>
              <a:rPr lang="en-US" sz="1400" dirty="0" err="1"/>
              <a:t>Langfeld</a:t>
            </a:r>
            <a:endParaRPr lang="en-US" sz="1400" dirty="0"/>
          </a:p>
          <a:p>
            <a:r>
              <a:rPr lang="en-US" sz="1400" dirty="0"/>
              <a:t>Benjamin Gold-</a:t>
            </a:r>
            <a:r>
              <a:rPr lang="en-US" sz="1400" dirty="0" err="1"/>
              <a:t>Matejka</a:t>
            </a:r>
            <a:endParaRPr lang="en-US" sz="1400" dirty="0"/>
          </a:p>
          <a:p>
            <a:r>
              <a:rPr lang="en-US" sz="1400" dirty="0"/>
              <a:t>Zach Weinstein</a:t>
            </a:r>
          </a:p>
          <a:p>
            <a:endParaRPr lang="en-US" dirty="0">
              <a:latin typeface="Franklin Gothic Medium" panose="020B0603020102020204" pitchFamily="34" charset="0"/>
            </a:endParaRPr>
          </a:p>
          <a:p>
            <a:r>
              <a:rPr lang="en-US" b="1" dirty="0">
                <a:latin typeface="Franklin Gothic Medium" panose="020B0603020102020204" pitchFamily="34" charset="0"/>
              </a:rPr>
              <a:t>Staff</a:t>
            </a:r>
            <a:endParaRPr lang="en-US" sz="800" b="1" dirty="0">
              <a:latin typeface="Franklin Gothic Medium" panose="020B0603020102020204" pitchFamily="34" charset="0"/>
            </a:endParaRPr>
          </a:p>
          <a:p>
            <a:r>
              <a:rPr lang="en-US" sz="1400" dirty="0"/>
              <a:t>Roger Feigelson, Executive Director</a:t>
            </a:r>
          </a:p>
          <a:p>
            <a:r>
              <a:rPr lang="en-US" sz="1400" dirty="0"/>
              <a:t>Sophie Case, Director of Operations &amp; Finance</a:t>
            </a:r>
          </a:p>
          <a:p>
            <a:r>
              <a:rPr lang="en-US" sz="1400" dirty="0"/>
              <a:t>Emily Simons, Associate Director of Community Engagement</a:t>
            </a:r>
          </a:p>
          <a:p>
            <a:r>
              <a:rPr lang="en-US" sz="1400" dirty="0"/>
              <a:t>Sarah Birch, Director of Student Life</a:t>
            </a:r>
          </a:p>
          <a:p>
            <a:r>
              <a:rPr lang="en-US" sz="1400" dirty="0"/>
              <a:t>Noah Goldstein, Springboard Fellow – Innovation Specialist</a:t>
            </a:r>
          </a:p>
          <a:p>
            <a:r>
              <a:rPr lang="en-US" sz="1400" dirty="0"/>
              <a:t>Matt </a:t>
            </a:r>
            <a:r>
              <a:rPr lang="en-US" sz="1400" dirty="0" err="1"/>
              <a:t>Lacoff</a:t>
            </a:r>
            <a:r>
              <a:rPr lang="en-US" sz="1400" dirty="0"/>
              <a:t>, Springboard Fellow – Jewish Education Specialist</a:t>
            </a:r>
          </a:p>
        </p:txBody>
      </p:sp>
      <p:pic>
        <p:nvPicPr>
          <p:cNvPr id="7" name="Picture 6" descr="A black and orange logo&#10;&#10;Description automatically generated">
            <a:extLst>
              <a:ext uri="{FF2B5EF4-FFF2-40B4-BE49-F238E27FC236}">
                <a16:creationId xmlns:a16="http://schemas.microsoft.com/office/drawing/2014/main" id="{5FBBF3FD-BB23-0238-977B-B17BB31CF717}"/>
              </a:ext>
            </a:extLst>
          </p:cNvPr>
          <p:cNvPicPr>
            <a:picLocks noChangeAspect="1"/>
          </p:cNvPicPr>
          <p:nvPr/>
        </p:nvPicPr>
        <p:blipFill>
          <a:blip r:embed="rId3"/>
          <a:stretch>
            <a:fillRect/>
          </a:stretch>
        </p:blipFill>
        <p:spPr>
          <a:xfrm>
            <a:off x="793750" y="5505450"/>
            <a:ext cx="2381250" cy="742950"/>
          </a:xfrm>
          <a:prstGeom prst="rect">
            <a:avLst/>
          </a:prstGeom>
        </p:spPr>
      </p:pic>
      <p:sp>
        <p:nvSpPr>
          <p:cNvPr id="9" name="TextBox 8">
            <a:extLst>
              <a:ext uri="{FF2B5EF4-FFF2-40B4-BE49-F238E27FC236}">
                <a16:creationId xmlns:a16="http://schemas.microsoft.com/office/drawing/2014/main" id="{C40122AA-C9B2-0BB3-B924-FC38B438C5E8}"/>
              </a:ext>
            </a:extLst>
          </p:cNvPr>
          <p:cNvSpPr txBox="1"/>
          <p:nvPr/>
        </p:nvSpPr>
        <p:spPr>
          <a:xfrm>
            <a:off x="895350" y="1295361"/>
            <a:ext cx="4559300" cy="3816429"/>
          </a:xfrm>
          <a:prstGeom prst="rect">
            <a:avLst/>
          </a:prstGeom>
          <a:noFill/>
        </p:spPr>
        <p:txBody>
          <a:bodyPr wrap="square" rtlCol="0">
            <a:spAutoFit/>
          </a:bodyPr>
          <a:lstStyle/>
          <a:p>
            <a:pPr algn="ctr"/>
            <a:r>
              <a:rPr lang="en-US" sz="2800" b="1" dirty="0">
                <a:solidFill>
                  <a:schemeClr val="accent2">
                    <a:lumMod val="75000"/>
                  </a:schemeClr>
                </a:solidFill>
              </a:rPr>
              <a:t>The board of trustees and staff offer their sincere thank you for all your support. Everything we highlighted in this report could not happen without you.</a:t>
            </a:r>
          </a:p>
          <a:p>
            <a:pPr algn="ctr"/>
            <a:endParaRPr lang="en-US" sz="2800" b="1" dirty="0">
              <a:solidFill>
                <a:schemeClr val="accent2">
                  <a:lumMod val="75000"/>
                </a:schemeClr>
              </a:solidFill>
            </a:endParaRPr>
          </a:p>
          <a:p>
            <a:pPr algn="ctr"/>
            <a:r>
              <a:rPr lang="en-US" sz="2800" b="1" dirty="0">
                <a:solidFill>
                  <a:schemeClr val="accent2">
                    <a:lumMod val="75000"/>
                  </a:schemeClr>
                </a:solidFill>
              </a:rPr>
              <a:t>Thank you!</a:t>
            </a:r>
          </a:p>
          <a:p>
            <a:endParaRPr lang="en-US" dirty="0"/>
          </a:p>
        </p:txBody>
      </p:sp>
    </p:spTree>
    <p:extLst>
      <p:ext uri="{BB962C8B-B14F-4D97-AF65-F5344CB8AC3E}">
        <p14:creationId xmlns:p14="http://schemas.microsoft.com/office/powerpoint/2010/main" val="636004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14FC-729D-1E0D-59BF-31C489AD76C4}"/>
              </a:ext>
            </a:extLst>
          </p:cNvPr>
          <p:cNvSpPr txBox="1"/>
          <p:nvPr/>
        </p:nvSpPr>
        <p:spPr>
          <a:xfrm>
            <a:off x="546100" y="901700"/>
            <a:ext cx="10998200" cy="5346700"/>
          </a:xfrm>
          <a:prstGeom prst="rect">
            <a:avLst/>
          </a:prstGeom>
          <a:noFill/>
          <a:ln w="88900" cmpd="sng">
            <a:solidFill>
              <a:schemeClr val="accent2"/>
            </a:solidFill>
            <a:extLst>
              <a:ext uri="{C807C97D-BFC1-408E-A445-0C87EB9F89A2}">
                <ask:lineSketchStyleProps xmlns:ask="http://schemas.microsoft.com/office/drawing/2018/sketchyshapes">
                  <ask:type>
                    <ask:lineSketchNone/>
                  </ask:type>
                </ask:lineSketchStyleProps>
              </a:ext>
            </a:extLst>
          </a:ln>
          <a:effectLst>
            <a:softEdge rad="0"/>
          </a:effectLst>
        </p:spPr>
        <p:txBody>
          <a:bodyPr wrap="square" rtlCol="0">
            <a:spAutoFit/>
          </a:bodyPr>
          <a:lstStyle/>
          <a:p>
            <a:endParaRPr lang="en-US" dirty="0"/>
          </a:p>
        </p:txBody>
      </p:sp>
      <p:sp>
        <p:nvSpPr>
          <p:cNvPr id="3" name="TextBox 2">
            <a:extLst>
              <a:ext uri="{FF2B5EF4-FFF2-40B4-BE49-F238E27FC236}">
                <a16:creationId xmlns:a16="http://schemas.microsoft.com/office/drawing/2014/main" id="{E68ACABA-FF39-3754-1E1B-F9F479A02E27}"/>
              </a:ext>
            </a:extLst>
          </p:cNvPr>
          <p:cNvSpPr txBox="1"/>
          <p:nvPr/>
        </p:nvSpPr>
        <p:spPr>
          <a:xfrm>
            <a:off x="935017" y="1159725"/>
            <a:ext cx="4955144" cy="4462760"/>
          </a:xfrm>
          <a:prstGeom prst="rect">
            <a:avLst/>
          </a:prstGeom>
          <a:noFill/>
        </p:spPr>
        <p:txBody>
          <a:bodyPr wrap="square" rtlCol="0">
            <a:spAutoFit/>
          </a:bodyPr>
          <a:lstStyle/>
          <a:p>
            <a:r>
              <a:rPr lang="en-US" sz="1400" b="1" dirty="0">
                <a:latin typeface="Franklin Gothic Medium" panose="020B0603020102020204" pitchFamily="34" charset="0"/>
              </a:rPr>
              <a:t>Visionary ($25K+)</a:t>
            </a:r>
            <a:br>
              <a:rPr lang="en-US" sz="800" b="1" dirty="0">
                <a:latin typeface="Franklin Gothic Medium" panose="020B0603020102020204" pitchFamily="34" charset="0"/>
              </a:rPr>
            </a:br>
            <a:r>
              <a:rPr lang="en-US" sz="1400" dirty="0"/>
              <a:t>Hillel International</a:t>
            </a:r>
          </a:p>
          <a:p>
            <a:r>
              <a:rPr lang="en-US" sz="1400" dirty="0" err="1"/>
              <a:t>Koret</a:t>
            </a:r>
            <a:r>
              <a:rPr lang="en-US" sz="1400" dirty="0"/>
              <a:t> Foundation</a:t>
            </a:r>
          </a:p>
          <a:p>
            <a:r>
              <a:rPr lang="en-US" sz="1400" dirty="0"/>
              <a:t>Maccabee Task Force Foundation</a:t>
            </a:r>
          </a:p>
          <a:p>
            <a:r>
              <a:rPr lang="en-US" sz="1400" dirty="0"/>
              <a:t>San </a:t>
            </a:r>
            <a:r>
              <a:rPr lang="en-US" sz="1400" dirty="0" err="1"/>
              <a:t>Franciso</a:t>
            </a:r>
            <a:r>
              <a:rPr lang="en-US" sz="1400" dirty="0"/>
              <a:t> Jewish Community Federation and Endowment Fund</a:t>
            </a:r>
          </a:p>
          <a:p>
            <a:r>
              <a:rPr lang="en-US" sz="1400" dirty="0"/>
              <a:t>Priscilla Chan &amp; Mark Zuckerberg</a:t>
            </a:r>
          </a:p>
          <a:p>
            <a:endParaRPr lang="en-US" sz="1400" dirty="0"/>
          </a:p>
          <a:p>
            <a:r>
              <a:rPr lang="en-US" sz="1400" b="1" dirty="0">
                <a:latin typeface="Franklin Gothic Medium" panose="020B0603020102020204" pitchFamily="34" charset="0"/>
              </a:rPr>
              <a:t>Leader ($10K - $24,999)</a:t>
            </a:r>
          </a:p>
          <a:p>
            <a:r>
              <a:rPr lang="en-US" sz="1400" dirty="0"/>
              <a:t>Jim Joseph Foundation</a:t>
            </a:r>
          </a:p>
          <a:p>
            <a:r>
              <a:rPr lang="en-US" sz="1400" dirty="0"/>
              <a:t>Lisa &amp; Douglas Goldman Fund</a:t>
            </a:r>
          </a:p>
          <a:p>
            <a:r>
              <a:rPr lang="en-US" sz="1400" dirty="0"/>
              <a:t>Carol Weitz</a:t>
            </a:r>
          </a:p>
          <a:p>
            <a:endParaRPr lang="en-US" sz="1400" dirty="0">
              <a:latin typeface="Franklin Gothic Medium" panose="020B0603020102020204" pitchFamily="34" charset="0"/>
            </a:endParaRPr>
          </a:p>
          <a:p>
            <a:r>
              <a:rPr lang="en-US" sz="1400" b="1" dirty="0">
                <a:latin typeface="Franklin Gothic Medium" panose="020B0603020102020204" pitchFamily="34" charset="0"/>
              </a:rPr>
              <a:t>Philanthropist ($5K - $9,999)</a:t>
            </a:r>
          </a:p>
          <a:p>
            <a:r>
              <a:rPr lang="en-US" sz="1400" dirty="0"/>
              <a:t>The Honorable Ina </a:t>
            </a:r>
            <a:r>
              <a:rPr lang="en-US" sz="1400" dirty="0" err="1"/>
              <a:t>Gyemant</a:t>
            </a:r>
            <a:endParaRPr lang="en-US" sz="1400" dirty="0"/>
          </a:p>
          <a:p>
            <a:r>
              <a:rPr lang="en-US" sz="1400" dirty="0"/>
              <a:t>San Francisco Humanities Inc.</a:t>
            </a:r>
          </a:p>
          <a:p>
            <a:r>
              <a:rPr lang="en-US" sz="1400" dirty="0"/>
              <a:t>Rick &amp; Ally </a:t>
            </a:r>
            <a:r>
              <a:rPr lang="en-US" sz="1400" dirty="0" err="1"/>
              <a:t>Lenat</a:t>
            </a:r>
            <a:endParaRPr lang="en-US" sz="1400" dirty="0"/>
          </a:p>
          <a:p>
            <a:r>
              <a:rPr lang="en-US" sz="1400" dirty="0"/>
              <a:t>Kathy Fields &amp; Garry </a:t>
            </a:r>
            <a:r>
              <a:rPr lang="en-US" sz="1400" dirty="0" err="1"/>
              <a:t>Rayant</a:t>
            </a:r>
            <a:endParaRPr lang="en-US" sz="1400" dirty="0"/>
          </a:p>
          <a:p>
            <a:r>
              <a:rPr lang="en-US" sz="1400" dirty="0"/>
              <a:t>Phil &amp; Cindy </a:t>
            </a:r>
            <a:r>
              <a:rPr lang="en-US" sz="1400" dirty="0" err="1"/>
              <a:t>Strause</a:t>
            </a:r>
            <a:endParaRPr lang="en-US" sz="1400" dirty="0">
              <a:latin typeface="Franklin Gothic Medium" panose="020B0603020102020204" pitchFamily="34" charset="0"/>
            </a:endParaRPr>
          </a:p>
          <a:p>
            <a:endParaRPr lang="en-US" sz="1400" dirty="0"/>
          </a:p>
          <a:p>
            <a:endParaRPr lang="en-US" dirty="0">
              <a:latin typeface="Franklin Gothic Medium" panose="020B0603020102020204" pitchFamily="34" charset="0"/>
            </a:endParaRPr>
          </a:p>
        </p:txBody>
      </p:sp>
      <p:sp>
        <p:nvSpPr>
          <p:cNvPr id="4" name="Rectangle 3">
            <a:extLst>
              <a:ext uri="{FF2B5EF4-FFF2-40B4-BE49-F238E27FC236}">
                <a16:creationId xmlns:a16="http://schemas.microsoft.com/office/drawing/2014/main" id="{3A8A303D-F14F-21C5-F000-1AD55EAD78B5}"/>
              </a:ext>
            </a:extLst>
          </p:cNvPr>
          <p:cNvSpPr/>
          <p:nvPr/>
        </p:nvSpPr>
        <p:spPr>
          <a:xfrm>
            <a:off x="0" y="-4525"/>
            <a:ext cx="12192001" cy="9510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2AF1F2-418E-EC81-5897-073A2038FD96}"/>
              </a:ext>
            </a:extLst>
          </p:cNvPr>
          <p:cNvSpPr txBox="1"/>
          <p:nvPr/>
        </p:nvSpPr>
        <p:spPr>
          <a:xfrm>
            <a:off x="309995" y="186978"/>
            <a:ext cx="9190265" cy="523220"/>
          </a:xfrm>
          <a:prstGeom prst="rect">
            <a:avLst/>
          </a:prstGeom>
          <a:noFill/>
        </p:spPr>
        <p:txBody>
          <a:bodyPr wrap="square" rtlCol="0">
            <a:spAutoFit/>
          </a:bodyPr>
          <a:lstStyle/>
          <a:p>
            <a:r>
              <a:rPr lang="en-US" sz="2800" dirty="0">
                <a:solidFill>
                  <a:schemeClr val="bg1"/>
                </a:solidFill>
                <a:latin typeface="Franklin Gothic Demi" panose="020B0703020102020204" pitchFamily="34" charset="0"/>
              </a:rPr>
              <a:t>Thank you to our 2022-2023 Supporters!</a:t>
            </a:r>
          </a:p>
        </p:txBody>
      </p:sp>
      <p:sp>
        <p:nvSpPr>
          <p:cNvPr id="8" name="TextBox 7">
            <a:extLst>
              <a:ext uri="{FF2B5EF4-FFF2-40B4-BE49-F238E27FC236}">
                <a16:creationId xmlns:a16="http://schemas.microsoft.com/office/drawing/2014/main" id="{3E77877F-CBF0-DBFD-59C9-BD5528049C8A}"/>
              </a:ext>
            </a:extLst>
          </p:cNvPr>
          <p:cNvSpPr txBox="1"/>
          <p:nvPr/>
        </p:nvSpPr>
        <p:spPr>
          <a:xfrm>
            <a:off x="6507677" y="1138062"/>
            <a:ext cx="4749305" cy="4247317"/>
          </a:xfrm>
          <a:prstGeom prst="rect">
            <a:avLst/>
          </a:prstGeom>
          <a:noFill/>
        </p:spPr>
        <p:txBody>
          <a:bodyPr wrap="square" rtlCol="0">
            <a:spAutoFit/>
          </a:bodyPr>
          <a:lstStyle/>
          <a:p>
            <a:r>
              <a:rPr lang="en-US" sz="1400" b="1" dirty="0">
                <a:latin typeface="Franklin Gothic Medium" panose="020B0603020102020204" pitchFamily="34" charset="0"/>
              </a:rPr>
              <a:t>Sponsor ($1800 - $4,999)</a:t>
            </a:r>
          </a:p>
          <a:p>
            <a:r>
              <a:rPr lang="en-US" sz="1400" dirty="0"/>
              <a:t>Friend Family Philanthropic Fund</a:t>
            </a:r>
          </a:p>
          <a:p>
            <a:r>
              <a:rPr lang="en-US" sz="1400" dirty="0"/>
              <a:t>Mimi Gauss</a:t>
            </a:r>
          </a:p>
          <a:p>
            <a:r>
              <a:rPr lang="en-US" sz="1400"/>
              <a:t>N. Jeremy </a:t>
            </a:r>
            <a:r>
              <a:rPr lang="en-US" sz="1400" dirty="0"/>
              <a:t>&amp; </a:t>
            </a:r>
            <a:r>
              <a:rPr lang="en-US" sz="1400" dirty="0" err="1"/>
              <a:t>Rakefet</a:t>
            </a:r>
            <a:r>
              <a:rPr lang="en-US" sz="1400" dirty="0"/>
              <a:t> Kasdin</a:t>
            </a:r>
          </a:p>
          <a:p>
            <a:r>
              <a:rPr lang="en-US" sz="1400" dirty="0"/>
              <a:t>Barbara &amp; Ron Kaufman</a:t>
            </a:r>
          </a:p>
          <a:p>
            <a:r>
              <a:rPr lang="en-US" sz="1400" dirty="0"/>
              <a:t>Larry &amp; Deborah </a:t>
            </a:r>
            <a:r>
              <a:rPr lang="en-US" sz="1400" dirty="0" err="1"/>
              <a:t>Stadtner</a:t>
            </a:r>
            <a:endParaRPr lang="en-US" sz="1400" dirty="0"/>
          </a:p>
          <a:p>
            <a:r>
              <a:rPr lang="en-US" sz="1400" dirty="0"/>
              <a:t>Shana Dines Wagner</a:t>
            </a:r>
          </a:p>
          <a:p>
            <a:r>
              <a:rPr lang="en-US" sz="1400" dirty="0"/>
              <a:t>Shauna &amp; Brian Worthington</a:t>
            </a:r>
          </a:p>
          <a:p>
            <a:endParaRPr lang="en-US" sz="1800" dirty="0"/>
          </a:p>
          <a:p>
            <a:r>
              <a:rPr lang="en-US" sz="1400" b="1" dirty="0">
                <a:latin typeface="Franklin Gothic Medium" panose="020B0603020102020204" pitchFamily="34" charset="0"/>
              </a:rPr>
              <a:t>Partner ($1K - $999)</a:t>
            </a:r>
          </a:p>
          <a:p>
            <a:r>
              <a:rPr lang="en-US" sz="1400" dirty="0"/>
              <a:t>Mark &amp; </a:t>
            </a:r>
            <a:r>
              <a:rPr lang="en-US" sz="1400" dirty="0" err="1"/>
              <a:t>Gilah</a:t>
            </a:r>
            <a:r>
              <a:rPr lang="en-US" sz="1400" dirty="0"/>
              <a:t> Abelson</a:t>
            </a:r>
          </a:p>
          <a:p>
            <a:r>
              <a:rPr lang="en-US" sz="1400" dirty="0"/>
              <a:t>Julius Aires</a:t>
            </a:r>
          </a:p>
          <a:p>
            <a:r>
              <a:rPr lang="en-US" sz="1400" dirty="0"/>
              <a:t>Jan Reicher &amp; Yossi </a:t>
            </a:r>
            <a:r>
              <a:rPr lang="en-US" sz="1400" dirty="0" err="1"/>
              <a:t>Alouf</a:t>
            </a:r>
            <a:endParaRPr lang="en-US" sz="1400" dirty="0"/>
          </a:p>
          <a:p>
            <a:r>
              <a:rPr lang="en-US" sz="1400" dirty="0"/>
              <a:t>Wendy Bear</a:t>
            </a:r>
          </a:p>
          <a:p>
            <a:r>
              <a:rPr lang="en-US" sz="1400" dirty="0"/>
              <a:t>Mitchell Bonner</a:t>
            </a:r>
          </a:p>
          <a:p>
            <a:r>
              <a:rPr lang="en-US" sz="1400" dirty="0"/>
              <a:t>Abi </a:t>
            </a:r>
            <a:r>
              <a:rPr lang="en-US" sz="1400" dirty="0" err="1"/>
              <a:t>Karlin</a:t>
            </a:r>
            <a:r>
              <a:rPr lang="en-US" sz="1400" dirty="0"/>
              <a:t>-Resnick &amp; Andy Cheng</a:t>
            </a:r>
          </a:p>
          <a:p>
            <a:r>
              <a:rPr lang="en-US" sz="1400" dirty="0"/>
              <a:t>Jamie Cohen</a:t>
            </a:r>
          </a:p>
          <a:p>
            <a:r>
              <a:rPr lang="en-US" sz="1400" dirty="0"/>
              <a:t>Sara &amp; Bruce Fischer</a:t>
            </a:r>
          </a:p>
          <a:p>
            <a:r>
              <a:rPr lang="en-US" sz="1400" dirty="0"/>
              <a:t>Sheila Reicher Fine Foundation</a:t>
            </a:r>
            <a:endParaRPr lang="en-US" dirty="0"/>
          </a:p>
        </p:txBody>
      </p:sp>
    </p:spTree>
    <p:extLst>
      <p:ext uri="{BB962C8B-B14F-4D97-AF65-F5344CB8AC3E}">
        <p14:creationId xmlns:p14="http://schemas.microsoft.com/office/powerpoint/2010/main" val="9671272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F14FC-729D-1E0D-59BF-31C489AD76C4}"/>
              </a:ext>
            </a:extLst>
          </p:cNvPr>
          <p:cNvSpPr txBox="1"/>
          <p:nvPr/>
        </p:nvSpPr>
        <p:spPr>
          <a:xfrm>
            <a:off x="546100" y="901700"/>
            <a:ext cx="10998200" cy="5346700"/>
          </a:xfrm>
          <a:prstGeom prst="rect">
            <a:avLst/>
          </a:prstGeom>
          <a:noFill/>
          <a:ln w="88900" cmpd="sng">
            <a:solidFill>
              <a:schemeClr val="accent2"/>
            </a:solidFill>
            <a:extLst>
              <a:ext uri="{C807C97D-BFC1-408E-A445-0C87EB9F89A2}">
                <ask:lineSketchStyleProps xmlns:ask="http://schemas.microsoft.com/office/drawing/2018/sketchyshapes">
                  <ask:type>
                    <ask:lineSketchNone/>
                  </ask:type>
                </ask:lineSketchStyleProps>
              </a:ext>
            </a:extLst>
          </a:ln>
          <a:effectLst>
            <a:softEdge rad="0"/>
          </a:effectLst>
        </p:spPr>
        <p:txBody>
          <a:bodyPr wrap="square" rtlCol="0">
            <a:spAutoFit/>
          </a:bodyPr>
          <a:lstStyle/>
          <a:p>
            <a:endParaRPr lang="en-US" dirty="0"/>
          </a:p>
        </p:txBody>
      </p:sp>
      <p:sp>
        <p:nvSpPr>
          <p:cNvPr id="3" name="TextBox 2">
            <a:extLst>
              <a:ext uri="{FF2B5EF4-FFF2-40B4-BE49-F238E27FC236}">
                <a16:creationId xmlns:a16="http://schemas.microsoft.com/office/drawing/2014/main" id="{E68ACABA-FF39-3754-1E1B-F9F479A02E27}"/>
              </a:ext>
            </a:extLst>
          </p:cNvPr>
          <p:cNvSpPr txBox="1"/>
          <p:nvPr/>
        </p:nvSpPr>
        <p:spPr>
          <a:xfrm>
            <a:off x="1027546" y="1138062"/>
            <a:ext cx="4955144" cy="4401205"/>
          </a:xfrm>
          <a:prstGeom prst="rect">
            <a:avLst/>
          </a:prstGeom>
          <a:noFill/>
        </p:spPr>
        <p:txBody>
          <a:bodyPr wrap="square" rtlCol="0">
            <a:spAutoFit/>
          </a:bodyPr>
          <a:lstStyle/>
          <a:p>
            <a:r>
              <a:rPr lang="en-US" sz="1400" b="1" dirty="0">
                <a:latin typeface="Franklin Gothic Medium" panose="020B0603020102020204" pitchFamily="34" charset="0"/>
              </a:rPr>
              <a:t>Partner ($1K - $999, cont.)</a:t>
            </a:r>
          </a:p>
          <a:p>
            <a:r>
              <a:rPr lang="en-US" sz="1400" dirty="0"/>
              <a:t>Martin </a:t>
            </a:r>
            <a:r>
              <a:rPr lang="en-US" sz="1400" dirty="0" err="1"/>
              <a:t>Harband</a:t>
            </a:r>
            <a:r>
              <a:rPr lang="en-US" sz="1400" dirty="0"/>
              <a:t> &amp; Gail Friedman</a:t>
            </a:r>
          </a:p>
          <a:p>
            <a:r>
              <a:rPr lang="en-US" sz="1400" dirty="0"/>
              <a:t>Philip Goldstein &amp; Cathy Dobbs Goldstein</a:t>
            </a:r>
          </a:p>
          <a:p>
            <a:r>
              <a:rPr lang="en-US" sz="1400" dirty="0"/>
              <a:t>Robert &amp; Wendy Grossman</a:t>
            </a:r>
          </a:p>
          <a:p>
            <a:r>
              <a:rPr lang="en-US" sz="1400" dirty="0"/>
              <a:t>Sher Right Fund</a:t>
            </a:r>
          </a:p>
          <a:p>
            <a:r>
              <a:rPr lang="en-US" sz="1400" dirty="0"/>
              <a:t>Bridget Katz &amp; Yoav </a:t>
            </a:r>
            <a:r>
              <a:rPr lang="en-US" sz="1400" dirty="0" err="1"/>
              <a:t>Schatzberg</a:t>
            </a:r>
            <a:endParaRPr lang="en-US" sz="1400" dirty="0"/>
          </a:p>
          <a:p>
            <a:r>
              <a:rPr lang="en-US" sz="1400" dirty="0"/>
              <a:t>Deborah Lopez &amp; Jorge Flor-Lopez</a:t>
            </a:r>
          </a:p>
          <a:p>
            <a:r>
              <a:rPr lang="en-US" sz="1400" dirty="0"/>
              <a:t>Josh Smith</a:t>
            </a:r>
          </a:p>
          <a:p>
            <a:r>
              <a:rPr lang="en-US" sz="1400" dirty="0"/>
              <a:t>Valli Benesch &amp; Robert </a:t>
            </a:r>
            <a:r>
              <a:rPr lang="en-US" sz="1400" dirty="0" err="1"/>
              <a:t>Tandler</a:t>
            </a:r>
            <a:endParaRPr lang="en-US" sz="1400" dirty="0"/>
          </a:p>
          <a:p>
            <a:r>
              <a:rPr lang="en-US" sz="1400" dirty="0"/>
              <a:t>Diane Weinstein</a:t>
            </a:r>
          </a:p>
          <a:p>
            <a:endParaRPr lang="en-US" sz="1400" dirty="0">
              <a:latin typeface="Franklin Gothic Medium" panose="020B0603020102020204" pitchFamily="34" charset="0"/>
            </a:endParaRPr>
          </a:p>
          <a:p>
            <a:r>
              <a:rPr lang="en-US" sz="1400" b="1" dirty="0">
                <a:latin typeface="Franklin Gothic Medium" panose="020B0603020102020204" pitchFamily="34" charset="0"/>
              </a:rPr>
              <a:t>Supporter ($500 - $999)</a:t>
            </a:r>
          </a:p>
          <a:p>
            <a:r>
              <a:rPr lang="en-US" sz="1400" dirty="0"/>
              <a:t>Jessica &amp; Joel Birch</a:t>
            </a:r>
          </a:p>
          <a:p>
            <a:r>
              <a:rPr lang="en-US" sz="1400" dirty="0"/>
              <a:t>Larry &amp; Helene Edelman</a:t>
            </a:r>
          </a:p>
          <a:p>
            <a:r>
              <a:rPr lang="en-US" sz="1400" dirty="0"/>
              <a:t>Lionel Engelman</a:t>
            </a:r>
          </a:p>
          <a:p>
            <a:r>
              <a:rPr lang="en-US" sz="1400" dirty="0"/>
              <a:t>Robert Feigelson</a:t>
            </a:r>
          </a:p>
          <a:p>
            <a:r>
              <a:rPr lang="en-US" sz="1400" dirty="0"/>
              <a:t>Selma &amp; Paul </a:t>
            </a:r>
            <a:r>
              <a:rPr lang="en-US" sz="1400" dirty="0" err="1"/>
              <a:t>Forkash</a:t>
            </a:r>
            <a:endParaRPr lang="en-US" sz="1400" dirty="0"/>
          </a:p>
          <a:p>
            <a:r>
              <a:rPr lang="en-US" sz="1400" dirty="0"/>
              <a:t>Peter &amp; Barbara </a:t>
            </a:r>
            <a:r>
              <a:rPr lang="en-US" sz="1400" dirty="0" err="1"/>
              <a:t>Gleichenhaus</a:t>
            </a:r>
            <a:endParaRPr lang="en-US" sz="1400" dirty="0"/>
          </a:p>
          <a:p>
            <a:r>
              <a:rPr lang="en-US" sz="1400" dirty="0"/>
              <a:t>Lauren Goldstein</a:t>
            </a:r>
          </a:p>
          <a:p>
            <a:r>
              <a:rPr lang="en-US" sz="1400" dirty="0"/>
              <a:t>Marsha &amp; Ralph Guggenheim</a:t>
            </a:r>
            <a:endParaRPr lang="en-US" sz="1400" b="1" dirty="0"/>
          </a:p>
        </p:txBody>
      </p:sp>
      <p:sp>
        <p:nvSpPr>
          <p:cNvPr id="4" name="Rectangle 3">
            <a:extLst>
              <a:ext uri="{FF2B5EF4-FFF2-40B4-BE49-F238E27FC236}">
                <a16:creationId xmlns:a16="http://schemas.microsoft.com/office/drawing/2014/main" id="{3A8A303D-F14F-21C5-F000-1AD55EAD78B5}"/>
              </a:ext>
            </a:extLst>
          </p:cNvPr>
          <p:cNvSpPr/>
          <p:nvPr/>
        </p:nvSpPr>
        <p:spPr>
          <a:xfrm>
            <a:off x="0" y="-4525"/>
            <a:ext cx="12192001" cy="9510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2AF1F2-418E-EC81-5897-073A2038FD96}"/>
              </a:ext>
            </a:extLst>
          </p:cNvPr>
          <p:cNvSpPr txBox="1"/>
          <p:nvPr/>
        </p:nvSpPr>
        <p:spPr>
          <a:xfrm>
            <a:off x="309995" y="186978"/>
            <a:ext cx="9190265" cy="523220"/>
          </a:xfrm>
          <a:prstGeom prst="rect">
            <a:avLst/>
          </a:prstGeom>
          <a:noFill/>
        </p:spPr>
        <p:txBody>
          <a:bodyPr wrap="square" rtlCol="0">
            <a:spAutoFit/>
          </a:bodyPr>
          <a:lstStyle/>
          <a:p>
            <a:r>
              <a:rPr lang="en-US" sz="2800" dirty="0">
                <a:solidFill>
                  <a:schemeClr val="bg1"/>
                </a:solidFill>
                <a:latin typeface="Franklin Gothic Demi" panose="020B0703020102020204" pitchFamily="34" charset="0"/>
              </a:rPr>
              <a:t>Thank you to our 2022-2023 Supporters! (Cont.)</a:t>
            </a:r>
          </a:p>
        </p:txBody>
      </p:sp>
      <p:sp>
        <p:nvSpPr>
          <p:cNvPr id="8" name="TextBox 7">
            <a:extLst>
              <a:ext uri="{FF2B5EF4-FFF2-40B4-BE49-F238E27FC236}">
                <a16:creationId xmlns:a16="http://schemas.microsoft.com/office/drawing/2014/main" id="{3E77877F-CBF0-DBFD-59C9-BD5528049C8A}"/>
              </a:ext>
            </a:extLst>
          </p:cNvPr>
          <p:cNvSpPr txBox="1"/>
          <p:nvPr/>
        </p:nvSpPr>
        <p:spPr>
          <a:xfrm>
            <a:off x="6507677" y="1138062"/>
            <a:ext cx="4749305" cy="5047536"/>
          </a:xfrm>
          <a:prstGeom prst="rect">
            <a:avLst/>
          </a:prstGeom>
          <a:noFill/>
        </p:spPr>
        <p:txBody>
          <a:bodyPr wrap="square" rtlCol="0">
            <a:spAutoFit/>
          </a:bodyPr>
          <a:lstStyle/>
          <a:p>
            <a:r>
              <a:rPr lang="en-US" sz="1400" dirty="0"/>
              <a:t>Judith &amp; Paul Heim</a:t>
            </a:r>
          </a:p>
          <a:p>
            <a:r>
              <a:rPr lang="en-US" sz="1400" dirty="0"/>
              <a:t>Garrett </a:t>
            </a:r>
            <a:r>
              <a:rPr lang="en-US" sz="1400" dirty="0" err="1"/>
              <a:t>Langfeld</a:t>
            </a:r>
            <a:endParaRPr lang="en-US" sz="1400" dirty="0"/>
          </a:p>
          <a:p>
            <a:r>
              <a:rPr lang="en-US" sz="1400" dirty="0" err="1"/>
              <a:t>Siesel</a:t>
            </a:r>
            <a:r>
              <a:rPr lang="en-US" sz="1400" dirty="0"/>
              <a:t> &amp; Howard </a:t>
            </a:r>
            <a:r>
              <a:rPr lang="en-US" sz="1400" dirty="0" err="1"/>
              <a:t>Maibach</a:t>
            </a:r>
            <a:endParaRPr lang="en-US" sz="1400" dirty="0"/>
          </a:p>
          <a:p>
            <a:r>
              <a:rPr lang="en-US" sz="1400" dirty="0"/>
              <a:t>James </a:t>
            </a:r>
            <a:r>
              <a:rPr lang="en-US" sz="1400" dirty="0" err="1"/>
              <a:t>Heeger</a:t>
            </a:r>
            <a:r>
              <a:rPr lang="en-US" sz="1400" dirty="0"/>
              <a:t> &amp; Daryl Messinger</a:t>
            </a:r>
          </a:p>
          <a:p>
            <a:r>
              <a:rPr lang="en-US" sz="1400" dirty="0"/>
              <a:t>Betty Newman</a:t>
            </a:r>
          </a:p>
          <a:p>
            <a:r>
              <a:rPr lang="en-US" sz="1400" dirty="0"/>
              <a:t>Lee &amp; Stephanie </a:t>
            </a:r>
            <a:r>
              <a:rPr lang="en-US" sz="1400" dirty="0" err="1"/>
              <a:t>Notowich</a:t>
            </a:r>
            <a:endParaRPr lang="en-US" sz="1400" dirty="0"/>
          </a:p>
          <a:p>
            <a:r>
              <a:rPr lang="en-US" sz="1400" dirty="0"/>
              <a:t>Stuart &amp; Joanne </a:t>
            </a:r>
            <a:r>
              <a:rPr lang="en-US" sz="1400" dirty="0" err="1"/>
              <a:t>Oremland</a:t>
            </a:r>
            <a:endParaRPr lang="en-US" sz="1400" dirty="0"/>
          </a:p>
          <a:p>
            <a:r>
              <a:rPr lang="en-US" sz="1400" dirty="0"/>
              <a:t>Karen Perlman &amp; Brian Perlman</a:t>
            </a:r>
          </a:p>
          <a:p>
            <a:r>
              <a:rPr lang="en-US" sz="1400" dirty="0"/>
              <a:t>Sheldon &amp; Rose Rosenthal</a:t>
            </a:r>
          </a:p>
          <a:p>
            <a:r>
              <a:rPr lang="en-US" sz="1400" dirty="0"/>
              <a:t>David &amp; Judi Rosner</a:t>
            </a:r>
          </a:p>
          <a:p>
            <a:r>
              <a:rPr lang="en-US" sz="1400" dirty="0"/>
              <a:t>George &amp; Jo Ann Schapiro</a:t>
            </a:r>
          </a:p>
          <a:p>
            <a:r>
              <a:rPr lang="en-US" sz="1400" dirty="0"/>
              <a:t>Norman &amp; Adrienne Schlossberg</a:t>
            </a:r>
          </a:p>
          <a:p>
            <a:r>
              <a:rPr lang="en-US" sz="1400" dirty="0"/>
              <a:t>Adina </a:t>
            </a:r>
            <a:r>
              <a:rPr lang="en-US" sz="1400" dirty="0" err="1"/>
              <a:t>Wollner</a:t>
            </a:r>
            <a:endParaRPr lang="en-US" sz="1400" dirty="0"/>
          </a:p>
          <a:p>
            <a:endParaRPr lang="en-US" sz="1400" dirty="0">
              <a:latin typeface="Franklin Gothic Medium" panose="020B0603020102020204" pitchFamily="34" charset="0"/>
            </a:endParaRPr>
          </a:p>
          <a:p>
            <a:r>
              <a:rPr lang="en-US" sz="1400" b="1" dirty="0">
                <a:latin typeface="Franklin Gothic Medium" panose="020B0603020102020204" pitchFamily="34" charset="0"/>
              </a:rPr>
              <a:t>Friend ($1 - $499)</a:t>
            </a:r>
          </a:p>
          <a:p>
            <a:r>
              <a:rPr lang="en-US" sz="1400" dirty="0" err="1"/>
              <a:t>Shushannah</a:t>
            </a:r>
            <a:r>
              <a:rPr lang="en-US" sz="1400" dirty="0"/>
              <a:t> Akin</a:t>
            </a:r>
          </a:p>
          <a:p>
            <a:r>
              <a:rPr lang="en-US" sz="1400" dirty="0"/>
              <a:t>Bernard &amp; Joanne Arfin</a:t>
            </a:r>
          </a:p>
          <a:p>
            <a:r>
              <a:rPr lang="en-US" sz="1400" dirty="0"/>
              <a:t>Susan &amp; Gordon Bardet</a:t>
            </a:r>
          </a:p>
          <a:p>
            <a:r>
              <a:rPr lang="en-US" sz="1400" dirty="0"/>
              <a:t>Frank &amp; Lilo </a:t>
            </a:r>
            <a:r>
              <a:rPr lang="en-US" sz="1400" dirty="0" err="1"/>
              <a:t>Battat</a:t>
            </a:r>
            <a:endParaRPr lang="en-US" sz="1400" dirty="0"/>
          </a:p>
          <a:p>
            <a:r>
              <a:rPr lang="en-US" sz="1400" dirty="0"/>
              <a:t>Leah Beck</a:t>
            </a:r>
          </a:p>
          <a:p>
            <a:r>
              <a:rPr lang="en-US" sz="1400" dirty="0"/>
              <a:t>Riva &amp; David </a:t>
            </a:r>
            <a:r>
              <a:rPr lang="en-US" sz="1400" dirty="0" err="1"/>
              <a:t>Berelson</a:t>
            </a:r>
            <a:endParaRPr lang="en-US" sz="1400" dirty="0"/>
          </a:p>
          <a:p>
            <a:r>
              <a:rPr lang="en-US" sz="1400" dirty="0"/>
              <a:t>Eugene Berg</a:t>
            </a:r>
          </a:p>
          <a:p>
            <a:endParaRPr lang="en-US" sz="1400" dirty="0"/>
          </a:p>
        </p:txBody>
      </p:sp>
    </p:spTree>
    <p:extLst>
      <p:ext uri="{BB962C8B-B14F-4D97-AF65-F5344CB8AC3E}">
        <p14:creationId xmlns:p14="http://schemas.microsoft.com/office/powerpoint/2010/main" val="3159177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72F4C4-CDC4-A82F-CD06-D24D0BDFBC12}"/>
              </a:ext>
            </a:extLst>
          </p:cNvPr>
          <p:cNvSpPr/>
          <p:nvPr/>
        </p:nvSpPr>
        <p:spPr>
          <a:xfrm>
            <a:off x="-1" y="0"/>
            <a:ext cx="7535119" cy="2893671"/>
          </a:xfrm>
          <a:prstGeom prst="rect">
            <a:avLst/>
          </a:prstGeom>
          <a:solidFill>
            <a:srgbClr val="5224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0E4C979-5A37-BC33-A9DE-F4B58D932ADD}"/>
              </a:ext>
            </a:extLst>
          </p:cNvPr>
          <p:cNvSpPr txBox="1"/>
          <p:nvPr/>
        </p:nvSpPr>
        <p:spPr>
          <a:xfrm>
            <a:off x="1174829" y="331145"/>
            <a:ext cx="5185458" cy="2231380"/>
          </a:xfrm>
          <a:prstGeom prst="rect">
            <a:avLst/>
          </a:prstGeom>
          <a:noFill/>
        </p:spPr>
        <p:txBody>
          <a:bodyPr wrap="square" rtlCol="0">
            <a:spAutoFit/>
          </a:bodyPr>
          <a:lstStyle/>
          <a:p>
            <a:pPr algn="ctr"/>
            <a:r>
              <a:rPr lang="en-US" sz="2800" b="1" dirty="0">
                <a:solidFill>
                  <a:schemeClr val="bg1"/>
                </a:solidFill>
              </a:rPr>
              <a:t>Mission Statement</a:t>
            </a:r>
          </a:p>
          <a:p>
            <a:pPr algn="ctr"/>
            <a:endParaRPr lang="en-US" sz="900" dirty="0">
              <a:solidFill>
                <a:schemeClr val="bg1"/>
              </a:solidFill>
            </a:endParaRPr>
          </a:p>
          <a:p>
            <a:pPr algn="ctr" rtl="0" fontAlgn="base">
              <a:spcBef>
                <a:spcPts val="0"/>
              </a:spcBef>
              <a:spcAft>
                <a:spcPts val="0"/>
              </a:spcAft>
            </a:pPr>
            <a:r>
              <a:rPr lang="en-US" sz="1400" b="0" i="0" u="none" strike="noStrike" dirty="0">
                <a:solidFill>
                  <a:schemeClr val="bg1"/>
                </a:solidFill>
                <a:effectLst/>
                <a:latin typeface="Arial" panose="020B0604020202020204" pitchFamily="34" charset="0"/>
              </a:rPr>
              <a:t>We’re here to support all Jewish college students in San Francisco and fortify the future of the Jewish people. </a:t>
            </a:r>
          </a:p>
          <a:p>
            <a:pPr algn="ctr" rtl="0" fontAlgn="base">
              <a:spcBef>
                <a:spcPts val="0"/>
              </a:spcBef>
              <a:spcAft>
                <a:spcPts val="0"/>
              </a:spcAft>
            </a:pPr>
            <a:endParaRPr lang="en-US" sz="1400" b="0" i="0" u="none" strike="noStrike" dirty="0">
              <a:solidFill>
                <a:schemeClr val="bg1"/>
              </a:solidFill>
              <a:effectLst/>
              <a:latin typeface="Arial" panose="020B0604020202020204" pitchFamily="34" charset="0"/>
            </a:endParaRPr>
          </a:p>
          <a:p>
            <a:pPr algn="ctr" rtl="0" fontAlgn="base">
              <a:spcBef>
                <a:spcPts val="0"/>
              </a:spcBef>
              <a:spcAft>
                <a:spcPts val="0"/>
              </a:spcAft>
            </a:pPr>
            <a:r>
              <a:rPr lang="en-US" sz="1400" b="0" i="0" u="none" strike="noStrike" dirty="0">
                <a:solidFill>
                  <a:schemeClr val="bg1"/>
                </a:solidFill>
                <a:effectLst/>
                <a:latin typeface="Arial" panose="020B0604020202020204" pitchFamily="34" charset="0"/>
              </a:rPr>
              <a:t>We learn about each student’s relationship with Judaism and then help them explore their Jewish identity, build Jewish community, and develop them into our future Jewish leaders.</a:t>
            </a:r>
            <a:endParaRPr lang="en-US" sz="1400" dirty="0"/>
          </a:p>
          <a:p>
            <a:endParaRPr lang="en-US" dirty="0"/>
          </a:p>
        </p:txBody>
      </p:sp>
      <p:pic>
        <p:nvPicPr>
          <p:cNvPr id="8" name="Picture 7" descr="A group of people posing for a photo&#10;&#10;Description automatically generated">
            <a:extLst>
              <a:ext uri="{FF2B5EF4-FFF2-40B4-BE49-F238E27FC236}">
                <a16:creationId xmlns:a16="http://schemas.microsoft.com/office/drawing/2014/main" id="{5E443C4E-8C97-E467-FA6C-22E21F589E07}"/>
              </a:ext>
            </a:extLst>
          </p:cNvPr>
          <p:cNvPicPr>
            <a:picLocks noChangeAspect="1"/>
          </p:cNvPicPr>
          <p:nvPr/>
        </p:nvPicPr>
        <p:blipFill>
          <a:blip r:embed="rId3"/>
          <a:stretch>
            <a:fillRect/>
          </a:stretch>
        </p:blipFill>
        <p:spPr>
          <a:xfrm>
            <a:off x="7535117" y="0"/>
            <a:ext cx="4692360" cy="6259132"/>
          </a:xfrm>
          <a:prstGeom prst="rect">
            <a:avLst/>
          </a:prstGeom>
        </p:spPr>
      </p:pic>
      <p:sp>
        <p:nvSpPr>
          <p:cNvPr id="9" name="Rectangle 8">
            <a:extLst>
              <a:ext uri="{FF2B5EF4-FFF2-40B4-BE49-F238E27FC236}">
                <a16:creationId xmlns:a16="http://schemas.microsoft.com/office/drawing/2014/main" id="{0CA862B6-AC96-A1B5-B071-9FF2A0F4037E}"/>
              </a:ext>
            </a:extLst>
          </p:cNvPr>
          <p:cNvSpPr/>
          <p:nvPr/>
        </p:nvSpPr>
        <p:spPr>
          <a:xfrm>
            <a:off x="7535117" y="6259132"/>
            <a:ext cx="4656883" cy="598868"/>
          </a:xfrm>
          <a:prstGeom prst="rect">
            <a:avLst/>
          </a:prstGeom>
          <a:solidFill>
            <a:srgbClr val="5224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standing in a kitchen&#10;&#10;Description automatically generated">
            <a:extLst>
              <a:ext uri="{FF2B5EF4-FFF2-40B4-BE49-F238E27FC236}">
                <a16:creationId xmlns:a16="http://schemas.microsoft.com/office/drawing/2014/main" id="{9D46AF79-3DA7-EA8A-9776-07C3AEADEA5F}"/>
              </a:ext>
            </a:extLst>
          </p:cNvPr>
          <p:cNvPicPr>
            <a:picLocks noChangeAspect="1"/>
          </p:cNvPicPr>
          <p:nvPr/>
        </p:nvPicPr>
        <p:blipFill>
          <a:blip r:embed="rId4"/>
          <a:stretch>
            <a:fillRect/>
          </a:stretch>
        </p:blipFill>
        <p:spPr>
          <a:xfrm>
            <a:off x="0" y="2677410"/>
            <a:ext cx="7535117" cy="4180589"/>
          </a:xfrm>
          <a:prstGeom prst="rect">
            <a:avLst/>
          </a:prstGeom>
        </p:spPr>
      </p:pic>
    </p:spTree>
    <p:extLst>
      <p:ext uri="{BB962C8B-B14F-4D97-AF65-F5344CB8AC3E}">
        <p14:creationId xmlns:p14="http://schemas.microsoft.com/office/powerpoint/2010/main" val="424928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8A303D-F14F-21C5-F000-1AD55EAD78B5}"/>
              </a:ext>
            </a:extLst>
          </p:cNvPr>
          <p:cNvSpPr/>
          <p:nvPr/>
        </p:nvSpPr>
        <p:spPr>
          <a:xfrm>
            <a:off x="0" y="-4525"/>
            <a:ext cx="12192001" cy="9510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2AF1F2-418E-EC81-5897-073A2038FD96}"/>
              </a:ext>
            </a:extLst>
          </p:cNvPr>
          <p:cNvSpPr txBox="1"/>
          <p:nvPr/>
        </p:nvSpPr>
        <p:spPr>
          <a:xfrm>
            <a:off x="309995" y="186978"/>
            <a:ext cx="9190265" cy="523220"/>
          </a:xfrm>
          <a:prstGeom prst="rect">
            <a:avLst/>
          </a:prstGeom>
          <a:noFill/>
        </p:spPr>
        <p:txBody>
          <a:bodyPr wrap="square" rtlCol="0">
            <a:spAutoFit/>
          </a:bodyPr>
          <a:lstStyle/>
          <a:p>
            <a:r>
              <a:rPr lang="en-US" sz="2800" dirty="0">
                <a:solidFill>
                  <a:schemeClr val="bg1"/>
                </a:solidFill>
                <a:latin typeface="Franklin Gothic Demi" panose="020B0703020102020204" pitchFamily="34" charset="0"/>
              </a:rPr>
              <a:t>Thank you to our 2022-2023 Supporters! (Cont.)</a:t>
            </a:r>
          </a:p>
        </p:txBody>
      </p:sp>
      <p:sp>
        <p:nvSpPr>
          <p:cNvPr id="6" name="TextBox 5">
            <a:extLst>
              <a:ext uri="{FF2B5EF4-FFF2-40B4-BE49-F238E27FC236}">
                <a16:creationId xmlns:a16="http://schemas.microsoft.com/office/drawing/2014/main" id="{69ACB9B9-3DB2-FB0E-AF69-4F33363610BE}"/>
              </a:ext>
            </a:extLst>
          </p:cNvPr>
          <p:cNvSpPr txBox="1"/>
          <p:nvPr/>
        </p:nvSpPr>
        <p:spPr>
          <a:xfrm>
            <a:off x="309996" y="1290462"/>
            <a:ext cx="2743202" cy="5693866"/>
          </a:xfrm>
          <a:prstGeom prst="rect">
            <a:avLst/>
          </a:prstGeom>
          <a:noFill/>
        </p:spPr>
        <p:txBody>
          <a:bodyPr wrap="square" rtlCol="0">
            <a:spAutoFit/>
          </a:bodyPr>
          <a:lstStyle/>
          <a:p>
            <a:r>
              <a:rPr lang="en-US" sz="1400" b="1" dirty="0">
                <a:latin typeface="Franklin Gothic Medium" panose="020B0603020102020204" pitchFamily="34" charset="0"/>
              </a:rPr>
              <a:t>Friend ($1 - $499), cont.</a:t>
            </a:r>
          </a:p>
          <a:p>
            <a:r>
              <a:rPr lang="en-US" sz="1400" dirty="0"/>
              <a:t>Rachel Berger</a:t>
            </a:r>
          </a:p>
          <a:p>
            <a:r>
              <a:rPr lang="en-US" sz="1400" dirty="0"/>
              <a:t>Debbie Berkowitz</a:t>
            </a:r>
          </a:p>
          <a:p>
            <a:r>
              <a:rPr lang="en-US" sz="1400" dirty="0"/>
              <a:t>Mike Berkowitz</a:t>
            </a:r>
          </a:p>
          <a:p>
            <a:r>
              <a:rPr lang="en-US" sz="1400" dirty="0"/>
              <a:t>Jonathan Bernstein</a:t>
            </a:r>
          </a:p>
          <a:p>
            <a:r>
              <a:rPr lang="en-US" sz="1400" dirty="0"/>
              <a:t>William Bernstein</a:t>
            </a:r>
          </a:p>
          <a:p>
            <a:r>
              <a:rPr lang="en-US" sz="1400" dirty="0"/>
              <a:t>Judy &amp; Jordan Bloom</a:t>
            </a:r>
          </a:p>
          <a:p>
            <a:r>
              <a:rPr lang="en-US" sz="1400" dirty="0"/>
              <a:t>Natalie </a:t>
            </a:r>
            <a:r>
              <a:rPr lang="en-US" sz="1400" dirty="0" err="1"/>
              <a:t>Boyanovsky</a:t>
            </a:r>
            <a:endParaRPr lang="en-US" sz="1400" dirty="0"/>
          </a:p>
          <a:p>
            <a:r>
              <a:rPr lang="en-US" sz="1400" dirty="0"/>
              <a:t>Philip &amp; Alison Braverman</a:t>
            </a:r>
          </a:p>
          <a:p>
            <a:r>
              <a:rPr lang="en-US" sz="1400" dirty="0"/>
              <a:t>Susan Cable</a:t>
            </a:r>
          </a:p>
          <a:p>
            <a:r>
              <a:rPr lang="en-US" sz="1400" dirty="0"/>
              <a:t>Ruth &amp; Ari </a:t>
            </a:r>
            <a:r>
              <a:rPr lang="en-US" sz="1400" dirty="0" err="1"/>
              <a:t>Caprow</a:t>
            </a:r>
            <a:endParaRPr lang="en-US" sz="1400" dirty="0"/>
          </a:p>
          <a:p>
            <a:r>
              <a:rPr lang="en-US" sz="1400" dirty="0"/>
              <a:t>Edward Case</a:t>
            </a:r>
          </a:p>
          <a:p>
            <a:r>
              <a:rPr lang="en-US" sz="1400" dirty="0"/>
              <a:t>Sophie Case</a:t>
            </a:r>
          </a:p>
          <a:p>
            <a:r>
              <a:rPr lang="en-US" sz="1400" dirty="0"/>
              <a:t>Leah </a:t>
            </a:r>
            <a:r>
              <a:rPr lang="en-US" sz="1400" dirty="0" err="1"/>
              <a:t>Chakoff</a:t>
            </a:r>
            <a:endParaRPr lang="en-US" sz="1400" dirty="0"/>
          </a:p>
          <a:p>
            <a:r>
              <a:rPr lang="en-US" sz="1400" dirty="0"/>
              <a:t>Victoria Chen</a:t>
            </a:r>
          </a:p>
          <a:p>
            <a:r>
              <a:rPr lang="en-US" sz="1400" dirty="0"/>
              <a:t>Ashwin Chidambaram</a:t>
            </a:r>
          </a:p>
          <a:p>
            <a:r>
              <a:rPr lang="en-US" sz="1400" dirty="0"/>
              <a:t>Eve Cohen</a:t>
            </a:r>
          </a:p>
          <a:p>
            <a:r>
              <a:rPr lang="en-US" sz="1400" dirty="0"/>
              <a:t>Anna &amp; Leon Cooper</a:t>
            </a:r>
          </a:p>
          <a:p>
            <a:r>
              <a:rPr lang="en-US" sz="1400" dirty="0"/>
              <a:t>Michael Cronbach</a:t>
            </a:r>
          </a:p>
          <a:p>
            <a:r>
              <a:rPr lang="en-US" sz="1400" dirty="0"/>
              <a:t>Jeremy Crowe</a:t>
            </a:r>
          </a:p>
          <a:p>
            <a:r>
              <a:rPr lang="en-US" sz="1400" dirty="0"/>
              <a:t>Barb </a:t>
            </a:r>
            <a:r>
              <a:rPr lang="en-US" sz="1400" dirty="0" err="1"/>
              <a:t>Cymrot</a:t>
            </a:r>
            <a:endParaRPr lang="en-US" sz="1400" dirty="0"/>
          </a:p>
          <a:p>
            <a:r>
              <a:rPr lang="en-US" sz="1400" dirty="0"/>
              <a:t>Susan &amp; Michael Dab</a:t>
            </a:r>
          </a:p>
          <a:p>
            <a:r>
              <a:rPr lang="en-US" sz="1400" dirty="0"/>
              <a:t>Dr. Daniel &amp; Leslie Davidson</a:t>
            </a:r>
          </a:p>
          <a:p>
            <a:r>
              <a:rPr lang="en-US" sz="1400" dirty="0"/>
              <a:t>John &amp; </a:t>
            </a:r>
            <a:r>
              <a:rPr lang="en-US" sz="1400" dirty="0" err="1"/>
              <a:t>Jobyna</a:t>
            </a:r>
            <a:r>
              <a:rPr lang="en-US" sz="1400" dirty="0"/>
              <a:t> </a:t>
            </a:r>
            <a:r>
              <a:rPr lang="en-US" sz="1400" dirty="0" err="1"/>
              <a:t>Dellar</a:t>
            </a:r>
            <a:endParaRPr lang="en-US" sz="1400" dirty="0"/>
          </a:p>
          <a:p>
            <a:r>
              <a:rPr lang="en-US" sz="1400" dirty="0"/>
              <a:t>Jeffrey Schneider &amp; Jane Denton</a:t>
            </a:r>
          </a:p>
          <a:p>
            <a:endParaRPr lang="en-US" sz="1400" dirty="0"/>
          </a:p>
        </p:txBody>
      </p:sp>
      <p:sp>
        <p:nvSpPr>
          <p:cNvPr id="10" name="TextBox 9">
            <a:extLst>
              <a:ext uri="{FF2B5EF4-FFF2-40B4-BE49-F238E27FC236}">
                <a16:creationId xmlns:a16="http://schemas.microsoft.com/office/drawing/2014/main" id="{500B6D13-2016-BDF0-A63F-D38FE0985A39}"/>
              </a:ext>
            </a:extLst>
          </p:cNvPr>
          <p:cNvSpPr txBox="1"/>
          <p:nvPr/>
        </p:nvSpPr>
        <p:spPr>
          <a:xfrm>
            <a:off x="2802576" y="1290462"/>
            <a:ext cx="2743201" cy="5909310"/>
          </a:xfrm>
          <a:prstGeom prst="rect">
            <a:avLst/>
          </a:prstGeom>
          <a:noFill/>
        </p:spPr>
        <p:txBody>
          <a:bodyPr wrap="square" rtlCol="0">
            <a:spAutoFit/>
          </a:bodyPr>
          <a:lstStyle/>
          <a:p>
            <a:r>
              <a:rPr lang="en-US" sz="1400" dirty="0"/>
              <a:t>Edward </a:t>
            </a:r>
            <a:r>
              <a:rPr lang="en-US" sz="1400" dirty="0" err="1"/>
              <a:t>Luby</a:t>
            </a:r>
            <a:r>
              <a:rPr lang="en-US" sz="1400" dirty="0"/>
              <a:t> &amp; Pamela </a:t>
            </a:r>
            <a:r>
              <a:rPr lang="en-US" sz="1400" dirty="0" err="1"/>
              <a:t>Derish</a:t>
            </a:r>
            <a:endParaRPr lang="en-US" sz="1400" dirty="0"/>
          </a:p>
          <a:p>
            <a:r>
              <a:rPr lang="en-US" sz="1400" dirty="0"/>
              <a:t>Howard </a:t>
            </a:r>
            <a:r>
              <a:rPr lang="en-US" sz="1400" dirty="0" err="1"/>
              <a:t>Chabner</a:t>
            </a:r>
            <a:r>
              <a:rPr lang="en-US" sz="1400" dirty="0"/>
              <a:t> &amp; Michele Desha</a:t>
            </a:r>
          </a:p>
          <a:p>
            <a:r>
              <a:rPr lang="en-US" sz="1400" dirty="0"/>
              <a:t>David &amp; Sandra </a:t>
            </a:r>
            <a:r>
              <a:rPr lang="en-US" sz="1400" dirty="0" err="1"/>
              <a:t>Eliaser</a:t>
            </a:r>
            <a:endParaRPr lang="en-US" sz="1400" dirty="0"/>
          </a:p>
          <a:p>
            <a:r>
              <a:rPr lang="en-US" sz="1400" dirty="0"/>
              <a:t>Mark Rudow &amp; Barbara Elliott</a:t>
            </a:r>
          </a:p>
          <a:p>
            <a:r>
              <a:rPr lang="en-US" sz="1400" dirty="0"/>
              <a:t>Derek Evan</a:t>
            </a:r>
          </a:p>
          <a:p>
            <a:r>
              <a:rPr lang="en-US" sz="1400" dirty="0"/>
              <a:t>Leland &amp; Susan Faust</a:t>
            </a:r>
          </a:p>
          <a:p>
            <a:r>
              <a:rPr lang="en-US" sz="1400" dirty="0"/>
              <a:t>Alyssa Feigelson</a:t>
            </a:r>
          </a:p>
          <a:p>
            <a:r>
              <a:rPr lang="en-US" sz="1400" dirty="0"/>
              <a:t>Richard Felton</a:t>
            </a:r>
          </a:p>
          <a:p>
            <a:r>
              <a:rPr lang="en-US" sz="1400" dirty="0"/>
              <a:t>Daniel &amp; Nina </a:t>
            </a:r>
            <a:r>
              <a:rPr lang="en-US" sz="1400" dirty="0" err="1"/>
              <a:t>Fendel</a:t>
            </a:r>
            <a:endParaRPr lang="en-US" sz="1400" dirty="0"/>
          </a:p>
          <a:p>
            <a:r>
              <a:rPr lang="en-US" sz="1400" dirty="0"/>
              <a:t>Gregg Feigelson</a:t>
            </a:r>
          </a:p>
          <a:p>
            <a:r>
              <a:rPr lang="en-US" sz="1400" dirty="0"/>
              <a:t>Roger Feigelson</a:t>
            </a:r>
          </a:p>
          <a:p>
            <a:r>
              <a:rPr lang="en-US" sz="1400" dirty="0"/>
              <a:t>Marsha Cohen &amp; Robert </a:t>
            </a:r>
            <a:r>
              <a:rPr lang="en-US" sz="1400" dirty="0" err="1"/>
              <a:t>Feyer</a:t>
            </a:r>
            <a:endParaRPr lang="en-US" sz="1400" dirty="0"/>
          </a:p>
          <a:p>
            <a:r>
              <a:rPr lang="en-US" sz="1400" dirty="0" err="1"/>
              <a:t>Bunnie</a:t>
            </a:r>
            <a:r>
              <a:rPr lang="en-US" sz="1400" dirty="0"/>
              <a:t> Finkelstein</a:t>
            </a:r>
          </a:p>
          <a:p>
            <a:r>
              <a:rPr lang="en-US" sz="1400" dirty="0"/>
              <a:t>Lisa Finkelstein</a:t>
            </a:r>
          </a:p>
          <a:p>
            <a:r>
              <a:rPr lang="en-US" sz="1400" dirty="0"/>
              <a:t>Sera Fleishman</a:t>
            </a:r>
          </a:p>
          <a:p>
            <a:r>
              <a:rPr lang="en-US" sz="1400" dirty="0"/>
              <a:t>Sarah &amp; David </a:t>
            </a:r>
            <a:r>
              <a:rPr lang="en-US" sz="1400" dirty="0" err="1"/>
              <a:t>Friedkin</a:t>
            </a:r>
            <a:endParaRPr lang="en-US" sz="1400" dirty="0"/>
          </a:p>
          <a:p>
            <a:r>
              <a:rPr lang="en-US" sz="1400" dirty="0"/>
              <a:t>Dr. Steven Foreman</a:t>
            </a:r>
          </a:p>
          <a:p>
            <a:r>
              <a:rPr lang="en-US" sz="1400" dirty="0"/>
              <a:t>The Somekh Family Foundation</a:t>
            </a:r>
          </a:p>
          <a:p>
            <a:r>
              <a:rPr lang="en-US" sz="1400" dirty="0"/>
              <a:t>Debbie Frank &amp; Gary Frank</a:t>
            </a:r>
          </a:p>
          <a:p>
            <a:r>
              <a:rPr lang="en-US" sz="1400" dirty="0"/>
              <a:t>George Frankenstein</a:t>
            </a:r>
          </a:p>
          <a:p>
            <a:r>
              <a:rPr lang="en-US" sz="1400" dirty="0"/>
              <a:t>Abe </a:t>
            </a:r>
            <a:r>
              <a:rPr lang="en-US" sz="1400" dirty="0" err="1"/>
              <a:t>Froman</a:t>
            </a:r>
            <a:endParaRPr lang="en-US" sz="1400" dirty="0"/>
          </a:p>
          <a:p>
            <a:r>
              <a:rPr lang="en-US" sz="1400" dirty="0"/>
              <a:t>Dobbs Philanthropic Fund</a:t>
            </a:r>
          </a:p>
          <a:p>
            <a:r>
              <a:rPr lang="en-US" sz="1400" dirty="0"/>
              <a:t>The Silverman Family Fund</a:t>
            </a:r>
          </a:p>
          <a:p>
            <a:r>
              <a:rPr lang="en-US" sz="1400" dirty="0"/>
              <a:t>Jonathan Funk</a:t>
            </a:r>
          </a:p>
          <a:p>
            <a:r>
              <a:rPr lang="en-US" sz="1400" dirty="0"/>
              <a:t>Mark Furman</a:t>
            </a:r>
          </a:p>
          <a:p>
            <a:endParaRPr lang="en-US" sz="1400" dirty="0"/>
          </a:p>
          <a:p>
            <a:endParaRPr lang="en-US" sz="1400" dirty="0"/>
          </a:p>
        </p:txBody>
      </p:sp>
      <p:sp>
        <p:nvSpPr>
          <p:cNvPr id="11" name="TextBox 10">
            <a:extLst>
              <a:ext uri="{FF2B5EF4-FFF2-40B4-BE49-F238E27FC236}">
                <a16:creationId xmlns:a16="http://schemas.microsoft.com/office/drawing/2014/main" id="{094271B9-0593-490B-0A4F-8DFAF1B1E096}"/>
              </a:ext>
            </a:extLst>
          </p:cNvPr>
          <p:cNvSpPr txBox="1"/>
          <p:nvPr/>
        </p:nvSpPr>
        <p:spPr>
          <a:xfrm>
            <a:off x="5662550" y="1290462"/>
            <a:ext cx="2743201" cy="5539978"/>
          </a:xfrm>
          <a:prstGeom prst="rect">
            <a:avLst/>
          </a:prstGeom>
          <a:noFill/>
        </p:spPr>
        <p:txBody>
          <a:bodyPr wrap="square" rtlCol="0">
            <a:spAutoFit/>
          </a:bodyPr>
          <a:lstStyle/>
          <a:p>
            <a:r>
              <a:rPr lang="en-US" sz="1400" dirty="0"/>
              <a:t>Raisa Furman</a:t>
            </a:r>
          </a:p>
          <a:p>
            <a:r>
              <a:rPr lang="en-US" sz="1400" dirty="0"/>
              <a:t>Joshua </a:t>
            </a:r>
            <a:r>
              <a:rPr lang="en-US" sz="1400" dirty="0" err="1"/>
              <a:t>Gamson</a:t>
            </a:r>
            <a:endParaRPr lang="en-US" sz="1400" dirty="0"/>
          </a:p>
          <a:p>
            <a:r>
              <a:rPr lang="en-US" sz="1400" dirty="0"/>
              <a:t>Danny Grossman &amp; Linda Gerard</a:t>
            </a:r>
          </a:p>
          <a:p>
            <a:r>
              <a:rPr lang="en-US" sz="1400" dirty="0"/>
              <a:t>Eric </a:t>
            </a:r>
            <a:r>
              <a:rPr lang="en-US" sz="1400" dirty="0" err="1"/>
              <a:t>Husby</a:t>
            </a:r>
            <a:r>
              <a:rPr lang="en-US" sz="1400" dirty="0"/>
              <a:t>-Gerry, D.C.</a:t>
            </a:r>
          </a:p>
          <a:p>
            <a:r>
              <a:rPr lang="en-US" sz="1400" dirty="0"/>
              <a:t>Barry &amp; Elaine Gilbert</a:t>
            </a:r>
          </a:p>
          <a:p>
            <a:r>
              <a:rPr lang="en-US" sz="1400" dirty="0"/>
              <a:t>David &amp; Marcia </a:t>
            </a:r>
            <a:r>
              <a:rPr lang="en-US" sz="1400" dirty="0" err="1"/>
              <a:t>Glassel</a:t>
            </a:r>
            <a:endParaRPr lang="en-US" sz="1400" dirty="0"/>
          </a:p>
          <a:p>
            <a:r>
              <a:rPr lang="en-US" sz="1400" dirty="0"/>
              <a:t>Allen Goldstein</a:t>
            </a:r>
          </a:p>
          <a:p>
            <a:r>
              <a:rPr lang="en-US" sz="1400" dirty="0"/>
              <a:t>David Goldstein</a:t>
            </a:r>
          </a:p>
          <a:p>
            <a:r>
              <a:rPr lang="en-US" sz="1400" dirty="0"/>
              <a:t>Dr. Burton &amp; Eleanore Greenberg</a:t>
            </a:r>
          </a:p>
          <a:p>
            <a:r>
              <a:rPr lang="en-US" sz="1400" dirty="0"/>
              <a:t>Marci Fox Greene</a:t>
            </a:r>
          </a:p>
          <a:p>
            <a:r>
              <a:rPr lang="en-US" sz="1400" dirty="0"/>
              <a:t>David </a:t>
            </a:r>
            <a:r>
              <a:rPr lang="en-US" sz="1400" dirty="0" err="1"/>
              <a:t>Greenseid</a:t>
            </a:r>
            <a:r>
              <a:rPr lang="en-US" sz="1400" dirty="0"/>
              <a:t> &amp; Dolores Gould</a:t>
            </a:r>
          </a:p>
          <a:p>
            <a:r>
              <a:rPr lang="en-US" sz="1400" dirty="0"/>
              <a:t>Solomon </a:t>
            </a:r>
            <a:r>
              <a:rPr lang="en-US" sz="1400" dirty="0" err="1"/>
              <a:t>Gorlick</a:t>
            </a:r>
            <a:endParaRPr lang="en-US" sz="1400" dirty="0"/>
          </a:p>
          <a:p>
            <a:r>
              <a:rPr lang="en-US" sz="1400" dirty="0"/>
              <a:t>Alan &amp; Susan </a:t>
            </a:r>
            <a:r>
              <a:rPr lang="en-US" sz="1400" dirty="0" err="1"/>
              <a:t>Greinetz</a:t>
            </a:r>
            <a:endParaRPr lang="en-US" sz="1400" dirty="0"/>
          </a:p>
          <a:p>
            <a:r>
              <a:rPr lang="en-US" sz="1400" dirty="0"/>
              <a:t>Alyssa Gutierrez</a:t>
            </a:r>
          </a:p>
          <a:p>
            <a:r>
              <a:rPr lang="en-US" sz="1400" dirty="0"/>
              <a:t>Judi Elman - Harris</a:t>
            </a:r>
          </a:p>
          <a:p>
            <a:r>
              <a:rPr lang="en-US" sz="1400" dirty="0"/>
              <a:t>Dr. Ronald &amp; Marsha Harris</a:t>
            </a:r>
          </a:p>
          <a:p>
            <a:r>
              <a:rPr lang="en-US" sz="1400" dirty="0"/>
              <a:t>Hebrew Free Loan Association</a:t>
            </a:r>
          </a:p>
          <a:p>
            <a:r>
              <a:rPr lang="en-US" sz="1400" dirty="0"/>
              <a:t>Ephraim Hirsch</a:t>
            </a:r>
          </a:p>
          <a:p>
            <a:r>
              <a:rPr lang="en-US" sz="1400" dirty="0"/>
              <a:t>Deborah Hoffman</a:t>
            </a:r>
          </a:p>
          <a:p>
            <a:r>
              <a:rPr lang="en-US" sz="1400" dirty="0"/>
              <a:t>Dona &amp; Jordan </a:t>
            </a:r>
            <a:r>
              <a:rPr lang="en-US" sz="1400" dirty="0" err="1"/>
              <a:t>Hopstone</a:t>
            </a:r>
            <a:endParaRPr lang="en-US" sz="1400" dirty="0"/>
          </a:p>
          <a:p>
            <a:r>
              <a:rPr lang="en-US" sz="1400" dirty="0"/>
              <a:t>Larry &amp; Anne </a:t>
            </a:r>
            <a:r>
              <a:rPr lang="en-US" sz="1400" dirty="0" err="1"/>
              <a:t>Hopp</a:t>
            </a:r>
            <a:endParaRPr lang="en-US" sz="1400" dirty="0"/>
          </a:p>
          <a:p>
            <a:r>
              <a:rPr lang="en-US" sz="1400" dirty="0"/>
              <a:t>Marilyn Jacobs</a:t>
            </a:r>
          </a:p>
          <a:p>
            <a:r>
              <a:rPr lang="en-US" sz="1400" dirty="0"/>
              <a:t>Jill Jacobson</a:t>
            </a:r>
          </a:p>
          <a:p>
            <a:r>
              <a:rPr lang="en-US" sz="1400" dirty="0"/>
              <a:t>Neil Jacobson</a:t>
            </a:r>
          </a:p>
          <a:p>
            <a:r>
              <a:rPr lang="en-US" sz="1400" dirty="0"/>
              <a:t>Hannah Jensen</a:t>
            </a:r>
          </a:p>
        </p:txBody>
      </p:sp>
      <p:sp>
        <p:nvSpPr>
          <p:cNvPr id="12" name="TextBox 11">
            <a:extLst>
              <a:ext uri="{FF2B5EF4-FFF2-40B4-BE49-F238E27FC236}">
                <a16:creationId xmlns:a16="http://schemas.microsoft.com/office/drawing/2014/main" id="{5D25CBC1-AE17-02CF-82F8-F689758D5456}"/>
              </a:ext>
            </a:extLst>
          </p:cNvPr>
          <p:cNvSpPr txBox="1"/>
          <p:nvPr/>
        </p:nvSpPr>
        <p:spPr>
          <a:xfrm>
            <a:off x="8522524" y="1290462"/>
            <a:ext cx="2743201" cy="5539978"/>
          </a:xfrm>
          <a:prstGeom prst="rect">
            <a:avLst/>
          </a:prstGeom>
          <a:noFill/>
        </p:spPr>
        <p:txBody>
          <a:bodyPr wrap="square" rtlCol="0">
            <a:spAutoFit/>
          </a:bodyPr>
          <a:lstStyle/>
          <a:p>
            <a:r>
              <a:rPr lang="en-US" sz="1400" dirty="0"/>
              <a:t>Lori </a:t>
            </a:r>
            <a:r>
              <a:rPr lang="en-US" sz="1400" dirty="0" err="1"/>
              <a:t>Jennex</a:t>
            </a:r>
            <a:endParaRPr lang="en-US" sz="1400" dirty="0"/>
          </a:p>
          <a:p>
            <a:r>
              <a:rPr lang="en-US" sz="1400" dirty="0"/>
              <a:t>Daniel Kahn</a:t>
            </a:r>
          </a:p>
          <a:p>
            <a:r>
              <a:rPr lang="en-US" sz="1400" dirty="0"/>
              <a:t>Robert &amp; Marjorie Kaplan</a:t>
            </a:r>
          </a:p>
          <a:p>
            <a:r>
              <a:rPr lang="en-US" sz="1400" dirty="0"/>
              <a:t>Harriet &amp; Moti </a:t>
            </a:r>
            <a:r>
              <a:rPr lang="en-US" sz="1400" dirty="0" err="1"/>
              <a:t>Kattan</a:t>
            </a:r>
            <a:endParaRPr lang="en-US" sz="1400" dirty="0"/>
          </a:p>
          <a:p>
            <a:r>
              <a:rPr lang="en-US" sz="1400" dirty="0"/>
              <a:t>Allan &amp; Marilyn Katz</a:t>
            </a:r>
          </a:p>
          <a:p>
            <a:r>
              <a:rPr lang="en-US" sz="1400" dirty="0"/>
              <a:t>Jason Katz</a:t>
            </a:r>
          </a:p>
          <a:p>
            <a:r>
              <a:rPr lang="en-US" sz="1400" dirty="0"/>
              <a:t>Susan Katz</a:t>
            </a:r>
          </a:p>
          <a:p>
            <a:r>
              <a:rPr lang="en-US" sz="1400" dirty="0"/>
              <a:t>Dr. Brian Kaye &amp; Mrs. Fran Tannenbaum Kaye</a:t>
            </a:r>
          </a:p>
          <a:p>
            <a:r>
              <a:rPr lang="en-US" sz="1400" dirty="0"/>
              <a:t>Michael &amp; Rachel </a:t>
            </a:r>
            <a:r>
              <a:rPr lang="en-US" sz="1400" dirty="0" err="1"/>
              <a:t>Kesselman</a:t>
            </a:r>
            <a:endParaRPr lang="en-US" sz="1400" dirty="0"/>
          </a:p>
          <a:p>
            <a:r>
              <a:rPr lang="en-US" sz="1400" dirty="0"/>
              <a:t>Rabbi Jessica &amp; Ross Kirschner</a:t>
            </a:r>
          </a:p>
          <a:p>
            <a:r>
              <a:rPr lang="en-US" sz="1400" dirty="0"/>
              <a:t>Mark &amp; Julia </a:t>
            </a:r>
            <a:r>
              <a:rPr lang="en-US" sz="1400" dirty="0" err="1"/>
              <a:t>Klebanov</a:t>
            </a:r>
            <a:endParaRPr lang="en-US" sz="1400" dirty="0"/>
          </a:p>
          <a:p>
            <a:r>
              <a:rPr lang="en-US" sz="1400" dirty="0"/>
              <a:t>Quentin &amp; Mara Kopp</a:t>
            </a:r>
          </a:p>
          <a:p>
            <a:r>
              <a:rPr lang="en-US" sz="1400" dirty="0"/>
              <a:t>Jerrold &amp; Ellen Korn</a:t>
            </a:r>
          </a:p>
          <a:p>
            <a:r>
              <a:rPr lang="en-US" sz="1400" dirty="0"/>
              <a:t>Jemma </a:t>
            </a:r>
            <a:r>
              <a:rPr lang="en-US" sz="1400" dirty="0" err="1"/>
              <a:t>Kosalko</a:t>
            </a:r>
            <a:endParaRPr lang="en-US" sz="1400" dirty="0"/>
          </a:p>
          <a:p>
            <a:r>
              <a:rPr lang="en-US" sz="1400" dirty="0"/>
              <a:t>Jack </a:t>
            </a:r>
            <a:r>
              <a:rPr lang="en-US" sz="1400" dirty="0" err="1"/>
              <a:t>Kower</a:t>
            </a:r>
            <a:endParaRPr lang="en-US" sz="1400" dirty="0"/>
          </a:p>
          <a:p>
            <a:r>
              <a:rPr lang="en-US" sz="1400" dirty="0"/>
              <a:t>Susan &amp; Mark </a:t>
            </a:r>
            <a:r>
              <a:rPr lang="en-US" sz="1400" dirty="0" err="1"/>
              <a:t>Lachtman</a:t>
            </a:r>
            <a:endParaRPr lang="en-US" sz="1400" dirty="0"/>
          </a:p>
          <a:p>
            <a:r>
              <a:rPr lang="en-US" sz="1400" dirty="0"/>
              <a:t>Carol </a:t>
            </a:r>
            <a:r>
              <a:rPr lang="en-US" sz="1400" dirty="0" err="1"/>
              <a:t>Langbort</a:t>
            </a:r>
            <a:endParaRPr lang="en-US" sz="1400" dirty="0"/>
          </a:p>
          <a:p>
            <a:r>
              <a:rPr lang="en-US" sz="1400" dirty="0"/>
              <a:t>Lynn </a:t>
            </a:r>
            <a:r>
              <a:rPr lang="en-US" sz="1400" dirty="0" err="1"/>
              <a:t>Langfeld</a:t>
            </a:r>
            <a:endParaRPr lang="en-US" sz="1400" dirty="0"/>
          </a:p>
          <a:p>
            <a:r>
              <a:rPr lang="en-US" sz="1400" dirty="0"/>
              <a:t>Charles &amp; </a:t>
            </a:r>
            <a:r>
              <a:rPr lang="en-US" sz="1400" dirty="0" err="1"/>
              <a:t>Feralee</a:t>
            </a:r>
            <a:r>
              <a:rPr lang="en-US" sz="1400" dirty="0"/>
              <a:t> Levin</a:t>
            </a:r>
          </a:p>
          <a:p>
            <a:r>
              <a:rPr lang="en-US" sz="1400" dirty="0"/>
              <a:t>Deborah Pollak Levy</a:t>
            </a:r>
          </a:p>
          <a:p>
            <a:r>
              <a:rPr lang="en-US" sz="1400" dirty="0"/>
              <a:t>Julie &amp; Ari Lewis</a:t>
            </a:r>
          </a:p>
          <a:p>
            <a:r>
              <a:rPr lang="en-US" sz="1400" dirty="0"/>
              <a:t>Ronald </a:t>
            </a:r>
            <a:r>
              <a:rPr lang="en-US" sz="1400" dirty="0" err="1"/>
              <a:t>Lezell</a:t>
            </a:r>
            <a:endParaRPr lang="en-US" sz="1400" dirty="0"/>
          </a:p>
          <a:p>
            <a:r>
              <a:rPr lang="en-US" sz="1400" dirty="0"/>
              <a:t>Laura Beth Linford</a:t>
            </a:r>
          </a:p>
          <a:p>
            <a:r>
              <a:rPr lang="en-US" sz="1400" dirty="0"/>
              <a:t>Bruce Maclaren</a:t>
            </a:r>
          </a:p>
        </p:txBody>
      </p:sp>
    </p:spTree>
    <p:extLst>
      <p:ext uri="{BB962C8B-B14F-4D97-AF65-F5344CB8AC3E}">
        <p14:creationId xmlns:p14="http://schemas.microsoft.com/office/powerpoint/2010/main" val="1259899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7E6A8EA-DA29-A813-7606-4BD60D1D3AC7}"/>
              </a:ext>
            </a:extLst>
          </p:cNvPr>
          <p:cNvSpPr/>
          <p:nvPr/>
        </p:nvSpPr>
        <p:spPr>
          <a:xfrm>
            <a:off x="9072748" y="3574473"/>
            <a:ext cx="3119252" cy="217318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A8A303D-F14F-21C5-F000-1AD55EAD78B5}"/>
              </a:ext>
            </a:extLst>
          </p:cNvPr>
          <p:cNvSpPr/>
          <p:nvPr/>
        </p:nvSpPr>
        <p:spPr>
          <a:xfrm>
            <a:off x="0" y="-4525"/>
            <a:ext cx="12192001" cy="95108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C2AF1F2-418E-EC81-5897-073A2038FD96}"/>
              </a:ext>
            </a:extLst>
          </p:cNvPr>
          <p:cNvSpPr txBox="1"/>
          <p:nvPr/>
        </p:nvSpPr>
        <p:spPr>
          <a:xfrm>
            <a:off x="309995" y="186978"/>
            <a:ext cx="9190265" cy="523220"/>
          </a:xfrm>
          <a:prstGeom prst="rect">
            <a:avLst/>
          </a:prstGeom>
          <a:noFill/>
        </p:spPr>
        <p:txBody>
          <a:bodyPr wrap="square" rtlCol="0">
            <a:spAutoFit/>
          </a:bodyPr>
          <a:lstStyle/>
          <a:p>
            <a:r>
              <a:rPr lang="en-US" sz="2800" dirty="0">
                <a:solidFill>
                  <a:schemeClr val="bg1"/>
                </a:solidFill>
                <a:latin typeface="Franklin Gothic Demi" panose="020B0703020102020204" pitchFamily="34" charset="0"/>
              </a:rPr>
              <a:t>Thank you to our 2022-2023 Supporters! (Cont.)</a:t>
            </a:r>
          </a:p>
        </p:txBody>
      </p:sp>
      <p:sp>
        <p:nvSpPr>
          <p:cNvPr id="6" name="TextBox 5">
            <a:extLst>
              <a:ext uri="{FF2B5EF4-FFF2-40B4-BE49-F238E27FC236}">
                <a16:creationId xmlns:a16="http://schemas.microsoft.com/office/drawing/2014/main" id="{69ACB9B9-3DB2-FB0E-AF69-4F33363610BE}"/>
              </a:ext>
            </a:extLst>
          </p:cNvPr>
          <p:cNvSpPr txBox="1"/>
          <p:nvPr/>
        </p:nvSpPr>
        <p:spPr>
          <a:xfrm>
            <a:off x="309996" y="1290462"/>
            <a:ext cx="2743202" cy="5478423"/>
          </a:xfrm>
          <a:prstGeom prst="rect">
            <a:avLst/>
          </a:prstGeom>
          <a:noFill/>
        </p:spPr>
        <p:txBody>
          <a:bodyPr wrap="square" rtlCol="0">
            <a:spAutoFit/>
          </a:bodyPr>
          <a:lstStyle/>
          <a:p>
            <a:r>
              <a:rPr lang="en-US" sz="1400" b="1" dirty="0">
                <a:latin typeface="Franklin Gothic Medium" panose="020B0603020102020204" pitchFamily="34" charset="0"/>
              </a:rPr>
              <a:t>Friend ($1 - $499), cont.</a:t>
            </a:r>
          </a:p>
          <a:p>
            <a:r>
              <a:rPr lang="en-US" sz="1400" dirty="0"/>
              <a:t>Karen Malone</a:t>
            </a:r>
          </a:p>
          <a:p>
            <a:r>
              <a:rPr lang="en-US" sz="1400" dirty="0"/>
              <a:t>Diane Marcus</a:t>
            </a:r>
          </a:p>
          <a:p>
            <a:r>
              <a:rPr lang="en-US" sz="1400" dirty="0"/>
              <a:t>Mike Marron</a:t>
            </a:r>
          </a:p>
          <a:p>
            <a:r>
              <a:rPr lang="en-US" sz="1400" dirty="0"/>
              <a:t>Kyle Martin</a:t>
            </a:r>
          </a:p>
          <a:p>
            <a:r>
              <a:rPr lang="en-US" sz="1400" dirty="0"/>
              <a:t>Allen &amp; Cecilia Mayer</a:t>
            </a:r>
          </a:p>
          <a:p>
            <a:r>
              <a:rPr lang="en-US" sz="1400" dirty="0"/>
              <a:t>Scott McDonald</a:t>
            </a:r>
          </a:p>
          <a:p>
            <a:r>
              <a:rPr lang="en-US" sz="1400" dirty="0"/>
              <a:t>Maya Menachem</a:t>
            </a:r>
          </a:p>
          <a:p>
            <a:r>
              <a:rPr lang="en-US" sz="1400" dirty="0"/>
              <a:t>Dr. &amp; Mrs. David &amp; Elfriede Menke</a:t>
            </a:r>
          </a:p>
          <a:p>
            <a:r>
              <a:rPr lang="en-US" sz="1400" dirty="0"/>
              <a:t>Marilyn Zimmerman &amp; Rob </a:t>
            </a:r>
            <a:r>
              <a:rPr lang="en-US" sz="1400" dirty="0" err="1"/>
              <a:t>Mickel</a:t>
            </a:r>
            <a:endParaRPr lang="en-US" sz="1400" dirty="0"/>
          </a:p>
          <a:p>
            <a:r>
              <a:rPr lang="en-US" sz="1400" dirty="0"/>
              <a:t>Dr. Stephen &amp; Marlene Miller</a:t>
            </a:r>
          </a:p>
          <a:p>
            <a:r>
              <a:rPr lang="en-US" sz="1400" dirty="0"/>
              <a:t>Ollie Benn &amp; Kate </a:t>
            </a:r>
            <a:r>
              <a:rPr lang="en-US" sz="1400" dirty="0" err="1"/>
              <a:t>Mirkin</a:t>
            </a:r>
            <a:endParaRPr lang="en-US" sz="1400" dirty="0"/>
          </a:p>
          <a:p>
            <a:r>
              <a:rPr lang="en-US" sz="1400" dirty="0"/>
              <a:t>Mira </a:t>
            </a:r>
            <a:r>
              <a:rPr lang="en-US" sz="1400" dirty="0" err="1"/>
              <a:t>Chetlen</a:t>
            </a:r>
            <a:r>
              <a:rPr lang="en-US" sz="1400" dirty="0"/>
              <a:t> &amp; Sam Moss</a:t>
            </a:r>
          </a:p>
          <a:p>
            <a:r>
              <a:rPr lang="en-US" sz="1400" dirty="0"/>
              <a:t>Carla Naylor</a:t>
            </a:r>
          </a:p>
          <a:p>
            <a:r>
              <a:rPr lang="en-US" sz="1400" dirty="0"/>
              <a:t>Gail &amp; Bernard </a:t>
            </a:r>
            <a:r>
              <a:rPr lang="en-US" sz="1400" dirty="0" err="1"/>
              <a:t>Nebenzahl</a:t>
            </a:r>
            <a:endParaRPr lang="en-US" sz="1400" dirty="0"/>
          </a:p>
          <a:p>
            <a:r>
              <a:rPr lang="en-US" sz="1400" dirty="0"/>
              <a:t>Robert &amp; Diane Neuhaus</a:t>
            </a:r>
          </a:p>
          <a:p>
            <a:r>
              <a:rPr lang="en-US" sz="1400" dirty="0"/>
              <a:t>Lisa Nissim</a:t>
            </a:r>
          </a:p>
          <a:p>
            <a:r>
              <a:rPr lang="en-US" sz="1400" dirty="0"/>
              <a:t>Alex Offer</a:t>
            </a:r>
          </a:p>
          <a:p>
            <a:r>
              <a:rPr lang="en-US" sz="1400" dirty="0"/>
              <a:t>Peter </a:t>
            </a:r>
            <a:r>
              <a:rPr lang="en-US" sz="1400" dirty="0" err="1"/>
              <a:t>Pollat</a:t>
            </a:r>
            <a:r>
              <a:rPr lang="en-US" sz="1400" dirty="0"/>
              <a:t>, M.D.</a:t>
            </a:r>
          </a:p>
          <a:p>
            <a:r>
              <a:rPr lang="en-US" sz="1400" dirty="0"/>
              <a:t>Harriet Prensky &amp; Bill Pomeranz</a:t>
            </a:r>
          </a:p>
          <a:p>
            <a:r>
              <a:rPr lang="en-US" sz="1400" dirty="0"/>
              <a:t>Luis Portillo</a:t>
            </a:r>
          </a:p>
          <a:p>
            <a:r>
              <a:rPr lang="en-US" sz="1400" dirty="0"/>
              <a:t>Sasha Presley</a:t>
            </a:r>
          </a:p>
          <a:p>
            <a:r>
              <a:rPr lang="en-US" sz="1400" dirty="0"/>
              <a:t>Rachel &amp; Ricky </a:t>
            </a:r>
            <a:r>
              <a:rPr lang="en-US" sz="1400" dirty="0" err="1"/>
              <a:t>Nilson</a:t>
            </a:r>
            <a:r>
              <a:rPr lang="en-US" sz="1400" dirty="0"/>
              <a:t> Ralston</a:t>
            </a:r>
          </a:p>
          <a:p>
            <a:r>
              <a:rPr lang="en-US" sz="1400" dirty="0"/>
              <a:t>Dr. Gerald Roberts, M.D.</a:t>
            </a:r>
          </a:p>
          <a:p>
            <a:r>
              <a:rPr lang="en-US" sz="1400" dirty="0"/>
              <a:t>Saul &amp; Barbara Rockman</a:t>
            </a:r>
          </a:p>
        </p:txBody>
      </p:sp>
      <p:sp>
        <p:nvSpPr>
          <p:cNvPr id="10" name="TextBox 9">
            <a:extLst>
              <a:ext uri="{FF2B5EF4-FFF2-40B4-BE49-F238E27FC236}">
                <a16:creationId xmlns:a16="http://schemas.microsoft.com/office/drawing/2014/main" id="{500B6D13-2016-BDF0-A63F-D38FE0985A39}"/>
              </a:ext>
            </a:extLst>
          </p:cNvPr>
          <p:cNvSpPr txBox="1"/>
          <p:nvPr/>
        </p:nvSpPr>
        <p:spPr>
          <a:xfrm>
            <a:off x="3136326" y="1274638"/>
            <a:ext cx="2743201" cy="5478423"/>
          </a:xfrm>
          <a:prstGeom prst="rect">
            <a:avLst/>
          </a:prstGeom>
          <a:noFill/>
        </p:spPr>
        <p:txBody>
          <a:bodyPr wrap="square" rtlCol="0">
            <a:spAutoFit/>
          </a:bodyPr>
          <a:lstStyle/>
          <a:p>
            <a:r>
              <a:rPr lang="en-US" sz="1400" dirty="0"/>
              <a:t>Cassie </a:t>
            </a:r>
            <a:r>
              <a:rPr lang="en-US" sz="1400" dirty="0" err="1"/>
              <a:t>Rodocker</a:t>
            </a:r>
            <a:endParaRPr lang="en-US" sz="1400" dirty="0"/>
          </a:p>
          <a:p>
            <a:r>
              <a:rPr lang="en-US" sz="1400" dirty="0"/>
              <a:t>Cindy </a:t>
            </a:r>
            <a:r>
              <a:rPr lang="en-US" sz="1400" dirty="0" err="1"/>
              <a:t>Rogoway</a:t>
            </a:r>
            <a:endParaRPr lang="en-US" sz="1400" dirty="0"/>
          </a:p>
          <a:p>
            <a:r>
              <a:rPr lang="en-US" sz="1400" dirty="0"/>
              <a:t>Liana </a:t>
            </a:r>
            <a:r>
              <a:rPr lang="en-US" sz="1400" dirty="0" err="1"/>
              <a:t>Rokh</a:t>
            </a:r>
            <a:endParaRPr lang="en-US" sz="1400" dirty="0"/>
          </a:p>
          <a:p>
            <a:r>
              <a:rPr lang="en-US" sz="1400" dirty="0"/>
              <a:t>Eve &amp; Alan Rosenfeld</a:t>
            </a:r>
          </a:p>
          <a:p>
            <a:r>
              <a:rPr lang="en-US" sz="1400" dirty="0"/>
              <a:t>Debbie &amp; Rob Rosemont</a:t>
            </a:r>
          </a:p>
          <a:p>
            <a:r>
              <a:rPr lang="en-US" sz="1400" dirty="0"/>
              <a:t>Sarah Rosemont</a:t>
            </a:r>
          </a:p>
          <a:p>
            <a:r>
              <a:rPr lang="en-US" sz="1400" dirty="0"/>
              <a:t>Lynne Rosenthal</a:t>
            </a:r>
          </a:p>
          <a:p>
            <a:r>
              <a:rPr lang="en-US" sz="1400" dirty="0"/>
              <a:t>Wendy Rothenberg</a:t>
            </a:r>
          </a:p>
          <a:p>
            <a:r>
              <a:rPr lang="en-US" sz="1400" dirty="0"/>
              <a:t>Zack Sanderson</a:t>
            </a:r>
          </a:p>
          <a:p>
            <a:r>
              <a:rPr lang="en-US" sz="1400" dirty="0"/>
              <a:t>Elizabeth &amp; David Samuelson</a:t>
            </a:r>
          </a:p>
          <a:p>
            <a:r>
              <a:rPr lang="en-US" sz="1400" dirty="0"/>
              <a:t>Steven Sarver</a:t>
            </a:r>
          </a:p>
          <a:p>
            <a:r>
              <a:rPr lang="en-US" sz="1400" dirty="0"/>
              <a:t>Kristin Saunders</a:t>
            </a:r>
          </a:p>
          <a:p>
            <a:r>
              <a:rPr lang="en-US" sz="1400" dirty="0"/>
              <a:t>Henry &amp; Rebecca </a:t>
            </a:r>
            <a:r>
              <a:rPr lang="en-US" sz="1400" dirty="0" err="1"/>
              <a:t>Scheinberg</a:t>
            </a:r>
            <a:endParaRPr lang="en-US" sz="1400" dirty="0"/>
          </a:p>
          <a:p>
            <a:r>
              <a:rPr lang="en-US" sz="1400" dirty="0"/>
              <a:t>Mark Schulman</a:t>
            </a:r>
          </a:p>
          <a:p>
            <a:r>
              <a:rPr lang="en-US" sz="1400" dirty="0"/>
              <a:t>Carolyn Pines &amp; Judith Schwartz</a:t>
            </a:r>
          </a:p>
          <a:p>
            <a:r>
              <a:rPr lang="en-US" sz="1400" dirty="0" err="1"/>
              <a:t>Maralyn</a:t>
            </a:r>
            <a:r>
              <a:rPr lang="en-US" sz="1400" dirty="0"/>
              <a:t> </a:t>
            </a:r>
            <a:r>
              <a:rPr lang="en-US" sz="1400" dirty="0" err="1"/>
              <a:t>Tabatsky</a:t>
            </a:r>
            <a:r>
              <a:rPr lang="en-US" sz="1400" dirty="0"/>
              <a:t> &amp; Ken </a:t>
            </a:r>
            <a:r>
              <a:rPr lang="en-US" sz="1400" dirty="0" err="1"/>
              <a:t>Schwer</a:t>
            </a:r>
            <a:endParaRPr lang="en-US" sz="1400" dirty="0"/>
          </a:p>
          <a:p>
            <a:r>
              <a:rPr lang="en-US" sz="1400" dirty="0"/>
              <a:t>Rita &amp; Elisabeth </a:t>
            </a:r>
            <a:r>
              <a:rPr lang="en-US" sz="1400" dirty="0" err="1"/>
              <a:t>Semel</a:t>
            </a:r>
            <a:endParaRPr lang="en-US" sz="1400" dirty="0"/>
          </a:p>
          <a:p>
            <a:r>
              <a:rPr lang="en-US" sz="1400" dirty="0"/>
              <a:t>Tina Shih</a:t>
            </a:r>
          </a:p>
          <a:p>
            <a:r>
              <a:rPr lang="en-US" sz="1400" dirty="0"/>
              <a:t>Alexander </a:t>
            </a:r>
            <a:r>
              <a:rPr lang="en-US" sz="1400" dirty="0" err="1"/>
              <a:t>Shoyket</a:t>
            </a:r>
            <a:endParaRPr lang="en-US" sz="1400" dirty="0"/>
          </a:p>
          <a:p>
            <a:r>
              <a:rPr lang="en-US" sz="1400" dirty="0"/>
              <a:t>Ilana </a:t>
            </a:r>
            <a:r>
              <a:rPr lang="en-US" sz="1400" dirty="0" err="1"/>
              <a:t>Shoyket</a:t>
            </a:r>
            <a:endParaRPr lang="en-US" sz="1400" dirty="0"/>
          </a:p>
          <a:p>
            <a:r>
              <a:rPr lang="en-US" sz="1400" dirty="0"/>
              <a:t>Michael Shriver</a:t>
            </a:r>
          </a:p>
          <a:p>
            <a:r>
              <a:rPr lang="en-US" sz="1400" dirty="0"/>
              <a:t>Eva &amp; Earl Shulman</a:t>
            </a:r>
          </a:p>
          <a:p>
            <a:r>
              <a:rPr lang="en-US" sz="1400" dirty="0"/>
              <a:t>Andrea Simon</a:t>
            </a:r>
          </a:p>
          <a:p>
            <a:r>
              <a:rPr lang="en-US" sz="1400" dirty="0"/>
              <a:t>Bonnie Simons</a:t>
            </a:r>
          </a:p>
          <a:p>
            <a:r>
              <a:rPr lang="en-US" sz="1400" dirty="0"/>
              <a:t>Emily Simons</a:t>
            </a:r>
          </a:p>
        </p:txBody>
      </p:sp>
      <p:sp>
        <p:nvSpPr>
          <p:cNvPr id="11" name="TextBox 10">
            <a:extLst>
              <a:ext uri="{FF2B5EF4-FFF2-40B4-BE49-F238E27FC236}">
                <a16:creationId xmlns:a16="http://schemas.microsoft.com/office/drawing/2014/main" id="{094271B9-0593-490B-0A4F-8DFAF1B1E096}"/>
              </a:ext>
            </a:extLst>
          </p:cNvPr>
          <p:cNvSpPr txBox="1"/>
          <p:nvPr/>
        </p:nvSpPr>
        <p:spPr>
          <a:xfrm>
            <a:off x="5996300" y="1274638"/>
            <a:ext cx="2743201" cy="5478423"/>
          </a:xfrm>
          <a:prstGeom prst="rect">
            <a:avLst/>
          </a:prstGeom>
          <a:noFill/>
        </p:spPr>
        <p:txBody>
          <a:bodyPr wrap="square" rtlCol="0">
            <a:spAutoFit/>
          </a:bodyPr>
          <a:lstStyle/>
          <a:p>
            <a:r>
              <a:rPr lang="en-US" sz="1400" dirty="0"/>
              <a:t>Robert Singer</a:t>
            </a:r>
          </a:p>
          <a:p>
            <a:r>
              <a:rPr lang="en-US" sz="1400" dirty="0" err="1"/>
              <a:t>Feiga</a:t>
            </a:r>
            <a:r>
              <a:rPr lang="en-US" sz="1400" dirty="0"/>
              <a:t> </a:t>
            </a:r>
            <a:r>
              <a:rPr lang="en-US" sz="1400" dirty="0" err="1"/>
              <a:t>Sklovsky</a:t>
            </a:r>
            <a:endParaRPr lang="en-US" sz="1400" dirty="0"/>
          </a:p>
          <a:p>
            <a:r>
              <a:rPr lang="en-US" sz="1400" dirty="0"/>
              <a:t>Howard &amp; Susan </a:t>
            </a:r>
            <a:r>
              <a:rPr lang="en-US" sz="1400" dirty="0" err="1"/>
              <a:t>z"l</a:t>
            </a:r>
            <a:r>
              <a:rPr lang="en-US" sz="1400" dirty="0"/>
              <a:t> </a:t>
            </a:r>
            <a:r>
              <a:rPr lang="en-US" sz="1400" dirty="0" err="1"/>
              <a:t>Slayen</a:t>
            </a:r>
            <a:endParaRPr lang="en-US" sz="1400" dirty="0"/>
          </a:p>
          <a:p>
            <a:r>
              <a:rPr lang="en-US" sz="1400" dirty="0"/>
              <a:t>Dr. Lawrence &amp; Jaqueline </a:t>
            </a:r>
            <a:r>
              <a:rPr lang="en-US" sz="1400" dirty="0" err="1"/>
              <a:t>Slayen</a:t>
            </a:r>
            <a:endParaRPr lang="en-US" sz="1400" dirty="0"/>
          </a:p>
          <a:p>
            <a:r>
              <a:rPr lang="en-US" sz="1400" dirty="0"/>
              <a:t>Steven &amp; Rhona Sloan</a:t>
            </a:r>
          </a:p>
          <a:p>
            <a:r>
              <a:rPr lang="en-US" sz="1400" dirty="0"/>
              <a:t>Gabe </a:t>
            </a:r>
            <a:r>
              <a:rPr lang="en-US" sz="1400" dirty="0" err="1"/>
              <a:t>Smallson</a:t>
            </a:r>
            <a:endParaRPr lang="en-US" sz="1400" dirty="0"/>
          </a:p>
          <a:p>
            <a:r>
              <a:rPr lang="en-US" sz="1400" dirty="0"/>
              <a:t>Monique &amp; Steve </a:t>
            </a:r>
            <a:r>
              <a:rPr lang="en-US" sz="1400" dirty="0" err="1"/>
              <a:t>Smallson</a:t>
            </a:r>
            <a:endParaRPr lang="en-US" sz="1400" dirty="0"/>
          </a:p>
          <a:p>
            <a:r>
              <a:rPr lang="en-US" sz="1400" dirty="0" err="1"/>
              <a:t>Zayla</a:t>
            </a:r>
            <a:r>
              <a:rPr lang="en-US" sz="1400" dirty="0"/>
              <a:t> Smith</a:t>
            </a:r>
          </a:p>
          <a:p>
            <a:r>
              <a:rPr lang="en-US" sz="1400" dirty="0"/>
              <a:t>Susan &amp; Richard Sorkin</a:t>
            </a:r>
          </a:p>
          <a:p>
            <a:r>
              <a:rPr lang="en-US" sz="1400" dirty="0"/>
              <a:t>Sara Haber &amp; Beth Souza</a:t>
            </a:r>
          </a:p>
          <a:p>
            <a:r>
              <a:rPr lang="en-US" sz="1400" dirty="0"/>
              <a:t>Tamar Stein</a:t>
            </a:r>
          </a:p>
          <a:p>
            <a:r>
              <a:rPr lang="en-US" sz="1400" dirty="0"/>
              <a:t>Leslie &amp; Alan Steinberg</a:t>
            </a:r>
          </a:p>
          <a:p>
            <a:r>
              <a:rPr lang="en-US" sz="1400" dirty="0"/>
              <a:t>Eric Stone</a:t>
            </a:r>
          </a:p>
          <a:p>
            <a:r>
              <a:rPr lang="en-US" sz="1400" dirty="0"/>
              <a:t>Herb Tobin</a:t>
            </a:r>
          </a:p>
          <a:p>
            <a:r>
              <a:rPr lang="en-US" sz="1400" dirty="0"/>
              <a:t>Carol &amp; Norman Traeger</a:t>
            </a:r>
          </a:p>
          <a:p>
            <a:r>
              <a:rPr lang="en-US" sz="1400" dirty="0"/>
              <a:t>Holly </a:t>
            </a:r>
            <a:r>
              <a:rPr lang="en-US" sz="1400" dirty="0" err="1"/>
              <a:t>Trief</a:t>
            </a:r>
            <a:endParaRPr lang="en-US" sz="1400" dirty="0"/>
          </a:p>
          <a:p>
            <a:r>
              <a:rPr lang="en-US" sz="1400" dirty="0"/>
              <a:t>Norma Zimmerman Trust</a:t>
            </a:r>
          </a:p>
          <a:p>
            <a:r>
              <a:rPr lang="en-US" sz="1400" dirty="0"/>
              <a:t>Anthony </a:t>
            </a:r>
            <a:r>
              <a:rPr lang="en-US" sz="1400" dirty="0" err="1"/>
              <a:t>Tsatskin</a:t>
            </a:r>
            <a:endParaRPr lang="en-US" sz="1400" dirty="0"/>
          </a:p>
          <a:p>
            <a:r>
              <a:rPr lang="en-US" sz="1400" dirty="0"/>
              <a:t>Sydney </a:t>
            </a:r>
            <a:r>
              <a:rPr lang="en-US" sz="1400" dirty="0" err="1"/>
              <a:t>Kapchan</a:t>
            </a:r>
            <a:r>
              <a:rPr lang="en-US" sz="1400" dirty="0"/>
              <a:t> &amp; Steven </a:t>
            </a:r>
            <a:r>
              <a:rPr lang="en-US" sz="1400" dirty="0" err="1"/>
              <a:t>Tulkin</a:t>
            </a:r>
            <a:r>
              <a:rPr lang="en-US" sz="1400" dirty="0"/>
              <a:t> </a:t>
            </a:r>
            <a:r>
              <a:rPr lang="en-US" sz="1400" dirty="0" err="1"/>
              <a:t>z"l</a:t>
            </a:r>
            <a:endParaRPr lang="en-US" sz="1400" dirty="0"/>
          </a:p>
          <a:p>
            <a:r>
              <a:rPr lang="en-US" sz="1400" dirty="0"/>
              <a:t>Dr. Maxwell &amp; Dorothy Tuman</a:t>
            </a:r>
          </a:p>
          <a:p>
            <a:r>
              <a:rPr lang="en-US" sz="1400" dirty="0" err="1"/>
              <a:t>Hollace</a:t>
            </a:r>
            <a:r>
              <a:rPr lang="en-US" sz="1400" dirty="0"/>
              <a:t> &amp; Ed Ungerleider</a:t>
            </a:r>
          </a:p>
          <a:p>
            <a:r>
              <a:rPr lang="en-US" sz="1400" dirty="0"/>
              <a:t>Kayla Vergara</a:t>
            </a:r>
          </a:p>
          <a:p>
            <a:r>
              <a:rPr lang="en-US" sz="1400" dirty="0"/>
              <a:t>Paul &amp; Dorothy Wachter</a:t>
            </a:r>
          </a:p>
          <a:p>
            <a:r>
              <a:rPr lang="en-US" sz="1400" dirty="0"/>
              <a:t>Corinne </a:t>
            </a:r>
            <a:r>
              <a:rPr lang="en-US" sz="1400" dirty="0" err="1"/>
              <a:t>Walder</a:t>
            </a:r>
            <a:endParaRPr lang="en-US" sz="1400" dirty="0"/>
          </a:p>
          <a:p>
            <a:r>
              <a:rPr lang="en-US" sz="1400" dirty="0"/>
              <a:t>Julian Weinstein</a:t>
            </a:r>
          </a:p>
        </p:txBody>
      </p:sp>
      <p:sp>
        <p:nvSpPr>
          <p:cNvPr id="12" name="TextBox 11">
            <a:extLst>
              <a:ext uri="{FF2B5EF4-FFF2-40B4-BE49-F238E27FC236}">
                <a16:creationId xmlns:a16="http://schemas.microsoft.com/office/drawing/2014/main" id="{5D25CBC1-AE17-02CF-82F8-F689758D5456}"/>
              </a:ext>
            </a:extLst>
          </p:cNvPr>
          <p:cNvSpPr txBox="1"/>
          <p:nvPr/>
        </p:nvSpPr>
        <p:spPr>
          <a:xfrm>
            <a:off x="8856274" y="1274638"/>
            <a:ext cx="2743201" cy="1384995"/>
          </a:xfrm>
          <a:prstGeom prst="rect">
            <a:avLst/>
          </a:prstGeom>
          <a:noFill/>
        </p:spPr>
        <p:txBody>
          <a:bodyPr wrap="square" rtlCol="0">
            <a:spAutoFit/>
          </a:bodyPr>
          <a:lstStyle/>
          <a:p>
            <a:r>
              <a:rPr lang="en-US" sz="1400" dirty="0"/>
              <a:t>James Whitehead</a:t>
            </a:r>
          </a:p>
          <a:p>
            <a:r>
              <a:rPr lang="en-US" sz="1400" dirty="0"/>
              <a:t>Jack Whistler</a:t>
            </a:r>
          </a:p>
          <a:p>
            <a:r>
              <a:rPr lang="en-US" sz="1400" dirty="0"/>
              <a:t>Rhoda &amp; Sheldon </a:t>
            </a:r>
            <a:r>
              <a:rPr lang="en-US" sz="1400" dirty="0" err="1"/>
              <a:t>z"l</a:t>
            </a:r>
            <a:r>
              <a:rPr lang="en-US" sz="1400" dirty="0"/>
              <a:t> Wolfe</a:t>
            </a:r>
          </a:p>
          <a:p>
            <a:r>
              <a:rPr lang="en-US" sz="1400" dirty="0"/>
              <a:t>Ron </a:t>
            </a:r>
            <a:r>
              <a:rPr lang="en-US" sz="1400" dirty="0" err="1"/>
              <a:t>Blatman</a:t>
            </a:r>
            <a:r>
              <a:rPr lang="en-US" sz="1400" dirty="0"/>
              <a:t> &amp; Emerald Yeh</a:t>
            </a:r>
          </a:p>
          <a:p>
            <a:r>
              <a:rPr lang="en-US" sz="1400" dirty="0"/>
              <a:t>Charles Yoakum</a:t>
            </a:r>
          </a:p>
          <a:p>
            <a:r>
              <a:rPr lang="en-US" sz="1400" dirty="0"/>
              <a:t>Naomi Zipursky</a:t>
            </a:r>
          </a:p>
        </p:txBody>
      </p:sp>
      <p:sp>
        <p:nvSpPr>
          <p:cNvPr id="8" name="TextBox 7">
            <a:extLst>
              <a:ext uri="{FF2B5EF4-FFF2-40B4-BE49-F238E27FC236}">
                <a16:creationId xmlns:a16="http://schemas.microsoft.com/office/drawing/2014/main" id="{3C6050F6-997A-D27E-C1E2-C3E5D6A78D8B}"/>
              </a:ext>
            </a:extLst>
          </p:cNvPr>
          <p:cNvSpPr txBox="1"/>
          <p:nvPr/>
        </p:nvSpPr>
        <p:spPr>
          <a:xfrm>
            <a:off x="9326088" y="3890468"/>
            <a:ext cx="2612572" cy="1323439"/>
          </a:xfrm>
          <a:prstGeom prst="rect">
            <a:avLst/>
          </a:prstGeom>
          <a:noFill/>
        </p:spPr>
        <p:txBody>
          <a:bodyPr wrap="square" rtlCol="0">
            <a:spAutoFit/>
          </a:bodyPr>
          <a:lstStyle/>
          <a:p>
            <a:r>
              <a:rPr lang="en-US" sz="2000" b="1" dirty="0">
                <a:solidFill>
                  <a:schemeClr val="bg1"/>
                </a:solidFill>
              </a:rPr>
              <a:t>An additional thank you to all our supporters who chose to remain anonymous.</a:t>
            </a:r>
          </a:p>
        </p:txBody>
      </p:sp>
    </p:spTree>
    <p:extLst>
      <p:ext uri="{BB962C8B-B14F-4D97-AF65-F5344CB8AC3E}">
        <p14:creationId xmlns:p14="http://schemas.microsoft.com/office/powerpoint/2010/main" val="2738403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AB94A-B4B8-1490-A2DD-9BB30C584FCB}"/>
              </a:ext>
            </a:extLst>
          </p:cNvPr>
          <p:cNvSpPr/>
          <p:nvPr/>
        </p:nvSpPr>
        <p:spPr>
          <a:xfrm>
            <a:off x="5141320" y="0"/>
            <a:ext cx="7050679" cy="6858000"/>
          </a:xfrm>
          <a:prstGeom prst="rect">
            <a:avLst/>
          </a:prstGeom>
          <a:solidFill>
            <a:srgbClr val="FEE2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erson and person standing in front of a painting&#10;&#10;Description automatically generated">
            <a:extLst>
              <a:ext uri="{FF2B5EF4-FFF2-40B4-BE49-F238E27FC236}">
                <a16:creationId xmlns:a16="http://schemas.microsoft.com/office/drawing/2014/main" id="{8157B322-6F25-C7E8-15A9-D36E74C5D5B2}"/>
              </a:ext>
            </a:extLst>
          </p:cNvPr>
          <p:cNvPicPr>
            <a:picLocks noChangeAspect="1"/>
          </p:cNvPicPr>
          <p:nvPr/>
        </p:nvPicPr>
        <p:blipFill>
          <a:blip r:embed="rId3"/>
          <a:stretch>
            <a:fillRect/>
          </a:stretch>
        </p:blipFill>
        <p:spPr>
          <a:xfrm>
            <a:off x="0" y="0"/>
            <a:ext cx="5141321" cy="6858000"/>
          </a:xfrm>
          <a:prstGeom prst="rect">
            <a:avLst/>
          </a:prstGeom>
        </p:spPr>
      </p:pic>
      <p:sp>
        <p:nvSpPr>
          <p:cNvPr id="7" name="TextBox 6">
            <a:extLst>
              <a:ext uri="{FF2B5EF4-FFF2-40B4-BE49-F238E27FC236}">
                <a16:creationId xmlns:a16="http://schemas.microsoft.com/office/drawing/2014/main" id="{8C60E835-394C-3D4A-301D-3F692B01FD26}"/>
              </a:ext>
            </a:extLst>
          </p:cNvPr>
          <p:cNvSpPr txBox="1"/>
          <p:nvPr/>
        </p:nvSpPr>
        <p:spPr>
          <a:xfrm>
            <a:off x="5852208" y="393887"/>
            <a:ext cx="5628903" cy="5478423"/>
          </a:xfrm>
          <a:prstGeom prst="rect">
            <a:avLst/>
          </a:prstGeom>
          <a:noFill/>
        </p:spPr>
        <p:txBody>
          <a:bodyPr wrap="square" rtlCol="0">
            <a:spAutoFit/>
          </a:bodyPr>
          <a:lstStyle/>
          <a:p>
            <a:r>
              <a:rPr lang="en-US" sz="2800" b="1" i="0" dirty="0">
                <a:solidFill>
                  <a:srgbClr val="515151"/>
                </a:solidFill>
                <a:effectLst/>
                <a:latin typeface="Open Sans" panose="020B0606030504020204" pitchFamily="34" charset="0"/>
              </a:rPr>
              <a:t>SF Hillel </a:t>
            </a:r>
            <a:r>
              <a:rPr lang="en-US" sz="2800" b="1" dirty="0">
                <a:solidFill>
                  <a:srgbClr val="515151"/>
                </a:solidFill>
                <a:latin typeface="Open Sans" panose="020B0606030504020204" pitchFamily="34" charset="0"/>
              </a:rPr>
              <a:t>V</a:t>
            </a:r>
            <a:r>
              <a:rPr lang="en-US" sz="2800" b="1" i="0" dirty="0">
                <a:solidFill>
                  <a:srgbClr val="515151"/>
                </a:solidFill>
                <a:effectLst/>
                <a:latin typeface="Open Sans" panose="020B0606030504020204" pitchFamily="34" charset="0"/>
              </a:rPr>
              <a:t>alues</a:t>
            </a:r>
            <a:endParaRPr lang="en-US" sz="2400" dirty="0">
              <a:solidFill>
                <a:srgbClr val="515151"/>
              </a:solidFill>
              <a:latin typeface="Open Sans" panose="020B0606030504020204" pitchFamily="34" charset="0"/>
            </a:endParaRPr>
          </a:p>
          <a:p>
            <a:pPr algn="ctr"/>
            <a:endParaRPr lang="en-US" b="1" dirty="0">
              <a:solidFill>
                <a:srgbClr val="515151"/>
              </a:solidFill>
              <a:latin typeface="Open Sans" panose="020B0606030504020204" pitchFamily="34" charset="0"/>
            </a:endParaRPr>
          </a:p>
          <a:p>
            <a:r>
              <a:rPr lang="en-US" sz="1600" b="1" dirty="0">
                <a:solidFill>
                  <a:srgbClr val="515151"/>
                </a:solidFill>
                <a:effectLst/>
                <a:latin typeface="Open Sans" panose="020B0606030504020204" pitchFamily="34" charset="0"/>
              </a:rPr>
              <a:t>We believe in the inherent worth, value, humanity, and dignity of each person. </a:t>
            </a:r>
          </a:p>
          <a:p>
            <a:endParaRPr lang="en-US" sz="1600" dirty="0">
              <a:solidFill>
                <a:srgbClr val="515151"/>
              </a:solidFill>
              <a:latin typeface="Open Sans" panose="020B0606030504020204" pitchFamily="34" charset="0"/>
            </a:endParaRPr>
          </a:p>
          <a:p>
            <a:r>
              <a:rPr lang="en-US" sz="1600" dirty="0">
                <a:solidFill>
                  <a:srgbClr val="515151"/>
                </a:solidFill>
                <a:effectLst/>
                <a:latin typeface="Open Sans" panose="020B0606030504020204" pitchFamily="34" charset="0"/>
              </a:rPr>
              <a:t>As Jewish tradition teaches, each of us is created </a:t>
            </a:r>
            <a:r>
              <a:rPr lang="en-US" sz="1600" i="1" dirty="0" err="1">
                <a:solidFill>
                  <a:srgbClr val="515151"/>
                </a:solidFill>
                <a:effectLst/>
                <a:latin typeface="Open Sans" panose="020B0606030504020204" pitchFamily="34" charset="0"/>
              </a:rPr>
              <a:t>b'tzelem</a:t>
            </a:r>
            <a:r>
              <a:rPr lang="en-US" sz="1600" i="1" dirty="0">
                <a:solidFill>
                  <a:srgbClr val="515151"/>
                </a:solidFill>
                <a:effectLst/>
                <a:latin typeface="Open Sans" panose="020B0606030504020204" pitchFamily="34" charset="0"/>
              </a:rPr>
              <a:t> Elohim</a:t>
            </a:r>
            <a:r>
              <a:rPr lang="en-US" sz="1600" dirty="0">
                <a:solidFill>
                  <a:srgbClr val="515151"/>
                </a:solidFill>
                <a:effectLst/>
                <a:latin typeface="Open Sans" panose="020B0606030504020204" pitchFamily="34" charset="0"/>
              </a:rPr>
              <a:t>, in the Divine image. </a:t>
            </a:r>
          </a:p>
          <a:p>
            <a:endParaRPr lang="en-US" sz="1600" dirty="0">
              <a:solidFill>
                <a:srgbClr val="515151"/>
              </a:solidFill>
              <a:latin typeface="Open Sans" panose="020B0606030504020204" pitchFamily="34" charset="0"/>
            </a:endParaRPr>
          </a:p>
          <a:p>
            <a:r>
              <a:rPr lang="en-US" sz="1600" dirty="0">
                <a:solidFill>
                  <a:srgbClr val="515151"/>
                </a:solidFill>
                <a:effectLst/>
                <a:latin typeface="Open Sans" panose="020B0606030504020204" pitchFamily="34" charset="0"/>
              </a:rPr>
              <a:t>To that end, we are committed to pluralistic Jewish life on campus, a diverse workforce, and the values of inclusivity. </a:t>
            </a:r>
          </a:p>
          <a:p>
            <a:endParaRPr lang="en-US" sz="1600" dirty="0">
              <a:solidFill>
                <a:srgbClr val="515151"/>
              </a:solidFill>
              <a:latin typeface="Open Sans" panose="020B0606030504020204" pitchFamily="34" charset="0"/>
            </a:endParaRPr>
          </a:p>
          <a:p>
            <a:r>
              <a:rPr lang="en-US" sz="1600" dirty="0">
                <a:solidFill>
                  <a:srgbClr val="515151"/>
                </a:solidFill>
                <a:effectLst/>
                <a:latin typeface="Open Sans" panose="020B0606030504020204" pitchFamily="34" charset="0"/>
              </a:rPr>
              <a:t>We embrace all the identities, experiences, and backgrounds each person brings. </a:t>
            </a:r>
          </a:p>
          <a:p>
            <a:endParaRPr lang="en-US" sz="1600" dirty="0">
              <a:solidFill>
                <a:srgbClr val="515151"/>
              </a:solidFill>
              <a:latin typeface="Open Sans" panose="020B0606030504020204" pitchFamily="34" charset="0"/>
            </a:endParaRPr>
          </a:p>
          <a:p>
            <a:r>
              <a:rPr lang="en-US" sz="1600" dirty="0">
                <a:solidFill>
                  <a:srgbClr val="515151"/>
                </a:solidFill>
                <a:effectLst/>
                <a:latin typeface="Open Sans" panose="020B0606030504020204" pitchFamily="34" charset="0"/>
              </a:rPr>
              <a:t>We respectfully welcome students, professionals, and community members of all abilities, races, ethnicities, socio-economic backgrounds, gender identities, sexual orientations, observances, and interfaith backgrounds, so that we can work together to contribute to, and experience the full richness of, Jewish life and community.</a:t>
            </a:r>
            <a:endParaRPr lang="en-US" sz="1600" dirty="0"/>
          </a:p>
        </p:txBody>
      </p:sp>
    </p:spTree>
    <p:extLst>
      <p:ext uri="{BB962C8B-B14F-4D97-AF65-F5344CB8AC3E}">
        <p14:creationId xmlns:p14="http://schemas.microsoft.com/office/powerpoint/2010/main" val="2790652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circle&#10;&#10;Description automatically generated">
            <a:extLst>
              <a:ext uri="{FF2B5EF4-FFF2-40B4-BE49-F238E27FC236}">
                <a16:creationId xmlns:a16="http://schemas.microsoft.com/office/drawing/2014/main" id="{9BF18EF1-5290-8047-513F-C5EB06AA9C81}"/>
              </a:ext>
            </a:extLst>
          </p:cNvPr>
          <p:cNvPicPr>
            <a:picLocks noChangeAspect="1"/>
          </p:cNvPicPr>
          <p:nvPr/>
        </p:nvPicPr>
        <p:blipFill>
          <a:blip r:embed="rId3"/>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16C48E59-4F83-4413-5603-463DC03A7FD9}"/>
              </a:ext>
            </a:extLst>
          </p:cNvPr>
          <p:cNvSpPr/>
          <p:nvPr/>
        </p:nvSpPr>
        <p:spPr>
          <a:xfrm>
            <a:off x="4952009" y="3429000"/>
            <a:ext cx="7239990" cy="3429000"/>
          </a:xfrm>
          <a:prstGeom prst="rect">
            <a:avLst/>
          </a:prstGeom>
          <a:solidFill>
            <a:srgbClr val="C57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endParaRPr lang="en-US" sz="1800" dirty="0">
              <a:solidFill>
                <a:srgbClr val="000000"/>
              </a:solidFill>
              <a:effectLst/>
              <a:latin typeface="Calibri" panose="020F0502020204030204" pitchFamily="34" charset="0"/>
              <a:ea typeface="Times New Roman" panose="02020603050405020304" pitchFamily="18" charset="0"/>
            </a:endParaRPr>
          </a:p>
        </p:txBody>
      </p:sp>
      <p:sp>
        <p:nvSpPr>
          <p:cNvPr id="5" name="TextBox 4">
            <a:extLst>
              <a:ext uri="{FF2B5EF4-FFF2-40B4-BE49-F238E27FC236}">
                <a16:creationId xmlns:a16="http://schemas.microsoft.com/office/drawing/2014/main" id="{5E52897F-EEAB-A581-080D-C5572B86327E}"/>
              </a:ext>
            </a:extLst>
          </p:cNvPr>
          <p:cNvSpPr txBox="1"/>
          <p:nvPr/>
        </p:nvSpPr>
        <p:spPr>
          <a:xfrm>
            <a:off x="5474524" y="3769372"/>
            <a:ext cx="6578930" cy="3416320"/>
          </a:xfrm>
          <a:prstGeom prst="rect">
            <a:avLst/>
          </a:prstGeom>
          <a:noFill/>
        </p:spPr>
        <p:txBody>
          <a:bodyPr wrap="square" rtlCol="0">
            <a:spAutoFit/>
          </a:bodyPr>
          <a:lstStyle/>
          <a:p>
            <a:pPr rtl="0">
              <a:spcBef>
                <a:spcPts val="0"/>
              </a:spcBef>
              <a:spcAft>
                <a:spcPts val="0"/>
              </a:spcAft>
            </a:pPr>
            <a:r>
              <a:rPr lang="en-US" sz="1800" b="0" i="0" u="none" strike="noStrike" dirty="0">
                <a:solidFill>
                  <a:schemeClr val="bg1"/>
                </a:solidFill>
                <a:effectLst/>
                <a:latin typeface="Calibri" panose="020F0502020204030204" pitchFamily="34" charset="0"/>
              </a:rPr>
              <a:t>San Francisco Hillel will create thoughtful and meaningful connections for Jewish students with each</a:t>
            </a:r>
            <a:r>
              <a:rPr lang="en-US" sz="1800" b="1" i="0" u="none" strike="noStrike" dirty="0">
                <a:solidFill>
                  <a:schemeClr val="bg1"/>
                </a:solidFill>
                <a:effectLst/>
                <a:latin typeface="Calibri" panose="020F0502020204030204" pitchFamily="34" charset="0"/>
              </a:rPr>
              <a:t> </a:t>
            </a:r>
            <a:r>
              <a:rPr lang="en-US" sz="1800" b="0" i="0" u="none" strike="noStrike" dirty="0">
                <a:solidFill>
                  <a:schemeClr val="bg1"/>
                </a:solidFill>
                <a:effectLst/>
                <a:latin typeface="Calibri" panose="020F0502020204030204" pitchFamily="34" charset="0"/>
              </a:rPr>
              <a:t>other, the broader Bay Area Jewish Community, and with Israel so that each student can develop and strengthen their Jewish identity. In so doing, SF Hillel will be recognized as an integral part of the Bay Area Jewish Community, which will help make San Francisco an attractive destination for Jewish students. </a:t>
            </a:r>
            <a:endParaRPr lang="en-US" b="0" dirty="0">
              <a:solidFill>
                <a:schemeClr val="bg1"/>
              </a:solidFill>
              <a:effectLst/>
            </a:endParaRPr>
          </a:p>
          <a:p>
            <a:pPr rtl="0">
              <a:spcBef>
                <a:spcPts val="0"/>
              </a:spcBef>
              <a:spcAft>
                <a:spcPts val="0"/>
              </a:spcAft>
            </a:pPr>
            <a:r>
              <a:rPr lang="en-US" sz="1800" b="0" i="0" u="none" strike="noStrike" dirty="0">
                <a:solidFill>
                  <a:schemeClr val="bg1"/>
                </a:solidFill>
                <a:effectLst/>
                <a:latin typeface="Calibri" panose="020F0502020204030204" pitchFamily="34" charset="0"/>
              </a:rPr>
              <a:t> </a:t>
            </a:r>
            <a:endParaRPr lang="en-US" b="0" dirty="0">
              <a:solidFill>
                <a:schemeClr val="bg1"/>
              </a:solidFill>
              <a:effectLst/>
            </a:endParaRPr>
          </a:p>
          <a:p>
            <a:pPr rtl="0">
              <a:spcBef>
                <a:spcPts val="0"/>
              </a:spcBef>
              <a:spcAft>
                <a:spcPts val="0"/>
              </a:spcAft>
            </a:pPr>
            <a:r>
              <a:rPr lang="en-US" sz="1800" b="0" i="0" u="none" strike="noStrike" dirty="0">
                <a:solidFill>
                  <a:schemeClr val="bg1"/>
                </a:solidFill>
                <a:effectLst/>
                <a:latin typeface="Calibri" panose="020F0502020204030204" pitchFamily="34" charset="0"/>
              </a:rPr>
              <a:t>We will be financially resilient, ensuring that we can meet the needs of our students for generations to come.</a:t>
            </a:r>
            <a:endParaRPr lang="en-US" b="0" dirty="0">
              <a:solidFill>
                <a:schemeClr val="bg1"/>
              </a:solidFill>
              <a:effectLst/>
            </a:endParaRPr>
          </a:p>
          <a:p>
            <a:br>
              <a:rPr lang="en-US" dirty="0"/>
            </a:br>
            <a:endParaRPr lang="en-US" sz="1800" dirty="0">
              <a:solidFill>
                <a:schemeClr val="bg1"/>
              </a:solidFill>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6A4B9C18-3DF2-B74C-5C2C-EFB59DDC06C7}"/>
              </a:ext>
            </a:extLst>
          </p:cNvPr>
          <p:cNvSpPr/>
          <p:nvPr/>
        </p:nvSpPr>
        <p:spPr>
          <a:xfrm>
            <a:off x="9144000" y="0"/>
            <a:ext cx="3048000" cy="3429000"/>
          </a:xfrm>
          <a:prstGeom prst="rect">
            <a:avLst/>
          </a:prstGeom>
          <a:solidFill>
            <a:srgbClr val="C578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676FAA8-F2AD-001E-AE58-78DE9F574867}"/>
              </a:ext>
            </a:extLst>
          </p:cNvPr>
          <p:cNvSpPr txBox="1"/>
          <p:nvPr/>
        </p:nvSpPr>
        <p:spPr>
          <a:xfrm>
            <a:off x="9143999" y="966001"/>
            <a:ext cx="3048001" cy="954107"/>
          </a:xfrm>
          <a:prstGeom prst="rect">
            <a:avLst/>
          </a:prstGeom>
          <a:noFill/>
        </p:spPr>
        <p:txBody>
          <a:bodyPr wrap="square" rtlCol="0">
            <a:spAutoFit/>
          </a:bodyPr>
          <a:lstStyle/>
          <a:p>
            <a:pPr algn="ctr"/>
            <a:r>
              <a:rPr lang="en-US" sz="2800" b="1" dirty="0">
                <a:solidFill>
                  <a:schemeClr val="bg1"/>
                </a:solidFill>
              </a:rPr>
              <a:t>Vision </a:t>
            </a:r>
          </a:p>
          <a:p>
            <a:pPr algn="ctr"/>
            <a:r>
              <a:rPr lang="en-US" sz="2800" b="1" dirty="0">
                <a:solidFill>
                  <a:schemeClr val="bg1"/>
                </a:solidFill>
              </a:rPr>
              <a:t>Statement</a:t>
            </a:r>
          </a:p>
        </p:txBody>
      </p:sp>
    </p:spTree>
    <p:extLst>
      <p:ext uri="{BB962C8B-B14F-4D97-AF65-F5344CB8AC3E}">
        <p14:creationId xmlns:p14="http://schemas.microsoft.com/office/powerpoint/2010/main" val="3079845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people sitting on a stone square&#10;&#10;Description automatically generated">
            <a:extLst>
              <a:ext uri="{FF2B5EF4-FFF2-40B4-BE49-F238E27FC236}">
                <a16:creationId xmlns:a16="http://schemas.microsoft.com/office/drawing/2014/main" id="{2CE1A74B-84E8-A99C-B617-31D9BBD5CD00}"/>
              </a:ext>
            </a:extLst>
          </p:cNvPr>
          <p:cNvPicPr>
            <a:picLocks noChangeAspect="1"/>
          </p:cNvPicPr>
          <p:nvPr/>
        </p:nvPicPr>
        <p:blipFill rotWithShape="1">
          <a:blip r:embed="rId3"/>
          <a:srcRect l="1" r="1" b="21521"/>
          <a:stretch/>
        </p:blipFill>
        <p:spPr>
          <a:xfrm>
            <a:off x="0" y="1"/>
            <a:ext cx="12192000" cy="6378766"/>
          </a:xfrm>
          <a:prstGeom prst="rect">
            <a:avLst/>
          </a:prstGeom>
        </p:spPr>
      </p:pic>
      <p:sp>
        <p:nvSpPr>
          <p:cNvPr id="25" name="TextBox 24">
            <a:extLst>
              <a:ext uri="{FF2B5EF4-FFF2-40B4-BE49-F238E27FC236}">
                <a16:creationId xmlns:a16="http://schemas.microsoft.com/office/drawing/2014/main" id="{E118E248-159C-7A6F-3465-17359CCCBD2D}"/>
              </a:ext>
            </a:extLst>
          </p:cNvPr>
          <p:cNvSpPr txBox="1"/>
          <p:nvPr/>
        </p:nvSpPr>
        <p:spPr>
          <a:xfrm>
            <a:off x="0" y="3228464"/>
            <a:ext cx="12237156" cy="3671610"/>
          </a:xfrm>
          <a:custGeom>
            <a:avLst/>
            <a:gdLst>
              <a:gd name="connsiteX0" fmla="*/ 0 w 12192000"/>
              <a:gd name="connsiteY0" fmla="*/ 0 h 4219460"/>
              <a:gd name="connsiteX1" fmla="*/ 12192000 w 12192000"/>
              <a:gd name="connsiteY1" fmla="*/ 0 h 4219460"/>
              <a:gd name="connsiteX2" fmla="*/ 12192000 w 12192000"/>
              <a:gd name="connsiteY2" fmla="*/ 4219460 h 4219460"/>
              <a:gd name="connsiteX3" fmla="*/ 0 w 12192000"/>
              <a:gd name="connsiteY3" fmla="*/ 4219460 h 4219460"/>
              <a:gd name="connsiteX4" fmla="*/ 0 w 12192000"/>
              <a:gd name="connsiteY4" fmla="*/ 0 h 4219460"/>
              <a:gd name="connsiteX0" fmla="*/ 0 w 12192000"/>
              <a:gd name="connsiteY0" fmla="*/ 13739 h 4233199"/>
              <a:gd name="connsiteX1" fmla="*/ 6334699 w 12192000"/>
              <a:gd name="connsiteY1" fmla="*/ 0 h 4233199"/>
              <a:gd name="connsiteX2" fmla="*/ 12192000 w 12192000"/>
              <a:gd name="connsiteY2" fmla="*/ 13739 h 4233199"/>
              <a:gd name="connsiteX3" fmla="*/ 12192000 w 12192000"/>
              <a:gd name="connsiteY3" fmla="*/ 4233199 h 4233199"/>
              <a:gd name="connsiteX4" fmla="*/ 0 w 12192000"/>
              <a:gd name="connsiteY4" fmla="*/ 4233199 h 4233199"/>
              <a:gd name="connsiteX5" fmla="*/ 0 w 12192000"/>
              <a:gd name="connsiteY5" fmla="*/ 13739 h 4233199"/>
              <a:gd name="connsiteX0" fmla="*/ 0 w 12192000"/>
              <a:gd name="connsiteY0" fmla="*/ 13739 h 4233199"/>
              <a:gd name="connsiteX1" fmla="*/ 6334699 w 12192000"/>
              <a:gd name="connsiteY1" fmla="*/ 0 h 4233199"/>
              <a:gd name="connsiteX2" fmla="*/ 12192000 w 12192000"/>
              <a:gd name="connsiteY2" fmla="*/ 13739 h 4233199"/>
              <a:gd name="connsiteX3" fmla="*/ 12192000 w 12192000"/>
              <a:gd name="connsiteY3" fmla="*/ 4233199 h 4233199"/>
              <a:gd name="connsiteX4" fmla="*/ 0 w 12192000"/>
              <a:gd name="connsiteY4" fmla="*/ 4233199 h 4233199"/>
              <a:gd name="connsiteX5" fmla="*/ 0 w 12192000"/>
              <a:gd name="connsiteY5" fmla="*/ 13739 h 4233199"/>
              <a:gd name="connsiteX0" fmla="*/ 0 w 12192000"/>
              <a:gd name="connsiteY0" fmla="*/ 13739 h 4233199"/>
              <a:gd name="connsiteX1" fmla="*/ 6334699 w 12192000"/>
              <a:gd name="connsiteY1" fmla="*/ 0 h 4233199"/>
              <a:gd name="connsiteX2" fmla="*/ 12192000 w 12192000"/>
              <a:gd name="connsiteY2" fmla="*/ 13739 h 4233199"/>
              <a:gd name="connsiteX3" fmla="*/ 12192000 w 12192000"/>
              <a:gd name="connsiteY3" fmla="*/ 4233199 h 4233199"/>
              <a:gd name="connsiteX4" fmla="*/ 0 w 12192000"/>
              <a:gd name="connsiteY4" fmla="*/ 4233199 h 4233199"/>
              <a:gd name="connsiteX5" fmla="*/ 0 w 12192000"/>
              <a:gd name="connsiteY5" fmla="*/ 13739 h 4233199"/>
              <a:gd name="connsiteX0" fmla="*/ 0 w 12192000"/>
              <a:gd name="connsiteY0" fmla="*/ 4 h 4219464"/>
              <a:gd name="connsiteX1" fmla="*/ 6411817 w 12192000"/>
              <a:gd name="connsiteY1" fmla="*/ 933716 h 4219464"/>
              <a:gd name="connsiteX2" fmla="*/ 12192000 w 12192000"/>
              <a:gd name="connsiteY2" fmla="*/ 4 h 4219464"/>
              <a:gd name="connsiteX3" fmla="*/ 12192000 w 12192000"/>
              <a:gd name="connsiteY3" fmla="*/ 4219464 h 4219464"/>
              <a:gd name="connsiteX4" fmla="*/ 0 w 12192000"/>
              <a:gd name="connsiteY4" fmla="*/ 4219464 h 4219464"/>
              <a:gd name="connsiteX5" fmla="*/ 0 w 12192000"/>
              <a:gd name="connsiteY5" fmla="*/ 4 h 4219464"/>
              <a:gd name="connsiteX0" fmla="*/ 0 w 12192000"/>
              <a:gd name="connsiteY0" fmla="*/ 234076 h 4453536"/>
              <a:gd name="connsiteX1" fmla="*/ 6147412 w 12192000"/>
              <a:gd name="connsiteY1" fmla="*/ 0 h 4453536"/>
              <a:gd name="connsiteX2" fmla="*/ 12192000 w 12192000"/>
              <a:gd name="connsiteY2" fmla="*/ 234076 h 4453536"/>
              <a:gd name="connsiteX3" fmla="*/ 12192000 w 12192000"/>
              <a:gd name="connsiteY3" fmla="*/ 4453536 h 4453536"/>
              <a:gd name="connsiteX4" fmla="*/ 0 w 12192000"/>
              <a:gd name="connsiteY4" fmla="*/ 4453536 h 4453536"/>
              <a:gd name="connsiteX5" fmla="*/ 0 w 12192000"/>
              <a:gd name="connsiteY5" fmla="*/ 234076 h 4453536"/>
              <a:gd name="connsiteX0" fmla="*/ 0 w 12192000"/>
              <a:gd name="connsiteY0" fmla="*/ 234076 h 4453536"/>
              <a:gd name="connsiteX1" fmla="*/ 3988106 w 12192000"/>
              <a:gd name="connsiteY1" fmla="*/ 771180 h 4453536"/>
              <a:gd name="connsiteX2" fmla="*/ 6147412 w 12192000"/>
              <a:gd name="connsiteY2" fmla="*/ 0 h 4453536"/>
              <a:gd name="connsiteX3" fmla="*/ 12192000 w 12192000"/>
              <a:gd name="connsiteY3" fmla="*/ 234076 h 4453536"/>
              <a:gd name="connsiteX4" fmla="*/ 12192000 w 12192000"/>
              <a:gd name="connsiteY4" fmla="*/ 4453536 h 4453536"/>
              <a:gd name="connsiteX5" fmla="*/ 0 w 12192000"/>
              <a:gd name="connsiteY5" fmla="*/ 4453536 h 4453536"/>
              <a:gd name="connsiteX6" fmla="*/ 0 w 12192000"/>
              <a:gd name="connsiteY6" fmla="*/ 234076 h 4453536"/>
              <a:gd name="connsiteX0" fmla="*/ 0 w 12192000"/>
              <a:gd name="connsiteY0" fmla="*/ 260054 h 4479514"/>
              <a:gd name="connsiteX1" fmla="*/ 3988106 w 12192000"/>
              <a:gd name="connsiteY1" fmla="*/ 797158 h 4479514"/>
              <a:gd name="connsiteX2" fmla="*/ 6147412 w 12192000"/>
              <a:gd name="connsiteY2" fmla="*/ 25978 h 4479514"/>
              <a:gd name="connsiteX3" fmla="*/ 9816029 w 12192000"/>
              <a:gd name="connsiteY3" fmla="*/ 2141216 h 4479514"/>
              <a:gd name="connsiteX4" fmla="*/ 12192000 w 12192000"/>
              <a:gd name="connsiteY4" fmla="*/ 260054 h 4479514"/>
              <a:gd name="connsiteX5" fmla="*/ 12192000 w 12192000"/>
              <a:gd name="connsiteY5" fmla="*/ 4479514 h 4479514"/>
              <a:gd name="connsiteX6" fmla="*/ 0 w 12192000"/>
              <a:gd name="connsiteY6" fmla="*/ 4479514 h 4479514"/>
              <a:gd name="connsiteX7" fmla="*/ 0 w 12192000"/>
              <a:gd name="connsiteY7" fmla="*/ 260054 h 4479514"/>
              <a:gd name="connsiteX0" fmla="*/ 0 w 12192000"/>
              <a:gd name="connsiteY0" fmla="*/ 798537 h 5017997"/>
              <a:gd name="connsiteX1" fmla="*/ 3855904 w 12192000"/>
              <a:gd name="connsiteY1" fmla="*/ 2600 h 5017997"/>
              <a:gd name="connsiteX2" fmla="*/ 6147412 w 12192000"/>
              <a:gd name="connsiteY2" fmla="*/ 564461 h 5017997"/>
              <a:gd name="connsiteX3" fmla="*/ 9816029 w 12192000"/>
              <a:gd name="connsiteY3" fmla="*/ 2679699 h 5017997"/>
              <a:gd name="connsiteX4" fmla="*/ 12192000 w 12192000"/>
              <a:gd name="connsiteY4" fmla="*/ 798537 h 5017997"/>
              <a:gd name="connsiteX5" fmla="*/ 12192000 w 12192000"/>
              <a:gd name="connsiteY5" fmla="*/ 5017997 h 5017997"/>
              <a:gd name="connsiteX6" fmla="*/ 0 w 12192000"/>
              <a:gd name="connsiteY6" fmla="*/ 5017997 h 5017997"/>
              <a:gd name="connsiteX7" fmla="*/ 0 w 12192000"/>
              <a:gd name="connsiteY7" fmla="*/ 798537 h 5017997"/>
              <a:gd name="connsiteX0" fmla="*/ 0 w 12192000"/>
              <a:gd name="connsiteY0" fmla="*/ 1006369 h 5225829"/>
              <a:gd name="connsiteX1" fmla="*/ 3855904 w 12192000"/>
              <a:gd name="connsiteY1" fmla="*/ 210432 h 5225829"/>
              <a:gd name="connsiteX2" fmla="*/ 6147412 w 12192000"/>
              <a:gd name="connsiteY2" fmla="*/ 772293 h 5225829"/>
              <a:gd name="connsiteX3" fmla="*/ 10025349 w 12192000"/>
              <a:gd name="connsiteY3" fmla="*/ 1112 h 5225829"/>
              <a:gd name="connsiteX4" fmla="*/ 12192000 w 12192000"/>
              <a:gd name="connsiteY4" fmla="*/ 1006369 h 5225829"/>
              <a:gd name="connsiteX5" fmla="*/ 12192000 w 12192000"/>
              <a:gd name="connsiteY5" fmla="*/ 5225829 h 5225829"/>
              <a:gd name="connsiteX6" fmla="*/ 0 w 12192000"/>
              <a:gd name="connsiteY6" fmla="*/ 5225829 h 5225829"/>
              <a:gd name="connsiteX7" fmla="*/ 0 w 12192000"/>
              <a:gd name="connsiteY7" fmla="*/ 1006369 h 5225829"/>
              <a:gd name="connsiteX0" fmla="*/ 0 w 12192000"/>
              <a:gd name="connsiteY0" fmla="*/ 1006369 h 5225829"/>
              <a:gd name="connsiteX1" fmla="*/ 4618110 w 12192000"/>
              <a:gd name="connsiteY1" fmla="*/ 2094316 h 5225829"/>
              <a:gd name="connsiteX2" fmla="*/ 6147412 w 12192000"/>
              <a:gd name="connsiteY2" fmla="*/ 772293 h 5225829"/>
              <a:gd name="connsiteX3" fmla="*/ 10025349 w 12192000"/>
              <a:gd name="connsiteY3" fmla="*/ 1112 h 5225829"/>
              <a:gd name="connsiteX4" fmla="*/ 12192000 w 12192000"/>
              <a:gd name="connsiteY4" fmla="*/ 1006369 h 5225829"/>
              <a:gd name="connsiteX5" fmla="*/ 12192000 w 12192000"/>
              <a:gd name="connsiteY5" fmla="*/ 5225829 h 5225829"/>
              <a:gd name="connsiteX6" fmla="*/ 0 w 12192000"/>
              <a:gd name="connsiteY6" fmla="*/ 5225829 h 5225829"/>
              <a:gd name="connsiteX7" fmla="*/ 0 w 12192000"/>
              <a:gd name="connsiteY7" fmla="*/ 1006369 h 5225829"/>
              <a:gd name="connsiteX0" fmla="*/ 0 w 12192000"/>
              <a:gd name="connsiteY0" fmla="*/ 2361444 h 5225829"/>
              <a:gd name="connsiteX1" fmla="*/ 4618110 w 12192000"/>
              <a:gd name="connsiteY1" fmla="*/ 2094316 h 5225829"/>
              <a:gd name="connsiteX2" fmla="*/ 6147412 w 12192000"/>
              <a:gd name="connsiteY2" fmla="*/ 772293 h 5225829"/>
              <a:gd name="connsiteX3" fmla="*/ 10025349 w 12192000"/>
              <a:gd name="connsiteY3" fmla="*/ 1112 h 5225829"/>
              <a:gd name="connsiteX4" fmla="*/ 12192000 w 12192000"/>
              <a:gd name="connsiteY4" fmla="*/ 1006369 h 5225829"/>
              <a:gd name="connsiteX5" fmla="*/ 12192000 w 12192000"/>
              <a:gd name="connsiteY5" fmla="*/ 5225829 h 5225829"/>
              <a:gd name="connsiteX6" fmla="*/ 0 w 12192000"/>
              <a:gd name="connsiteY6" fmla="*/ 5225829 h 5225829"/>
              <a:gd name="connsiteX7" fmla="*/ 0 w 12192000"/>
              <a:gd name="connsiteY7" fmla="*/ 2361444 h 5225829"/>
              <a:gd name="connsiteX0" fmla="*/ 0 w 12192000"/>
              <a:gd name="connsiteY0" fmla="*/ 2361444 h 5225829"/>
              <a:gd name="connsiteX1" fmla="*/ 1567966 w 12192000"/>
              <a:gd name="connsiteY1" fmla="*/ 1557244 h 5225829"/>
              <a:gd name="connsiteX2" fmla="*/ 4618110 w 12192000"/>
              <a:gd name="connsiteY2" fmla="*/ 2094316 h 5225829"/>
              <a:gd name="connsiteX3" fmla="*/ 6147412 w 12192000"/>
              <a:gd name="connsiteY3" fmla="*/ 772293 h 5225829"/>
              <a:gd name="connsiteX4" fmla="*/ 10025349 w 12192000"/>
              <a:gd name="connsiteY4" fmla="*/ 1112 h 5225829"/>
              <a:gd name="connsiteX5" fmla="*/ 12192000 w 12192000"/>
              <a:gd name="connsiteY5" fmla="*/ 1006369 h 5225829"/>
              <a:gd name="connsiteX6" fmla="*/ 12192000 w 12192000"/>
              <a:gd name="connsiteY6" fmla="*/ 5225829 h 5225829"/>
              <a:gd name="connsiteX7" fmla="*/ 0 w 12192000"/>
              <a:gd name="connsiteY7" fmla="*/ 5225829 h 5225829"/>
              <a:gd name="connsiteX8" fmla="*/ 0 w 12192000"/>
              <a:gd name="connsiteY8" fmla="*/ 2361444 h 5225829"/>
              <a:gd name="connsiteX0" fmla="*/ 0 w 12192000"/>
              <a:gd name="connsiteY0" fmla="*/ 2360917 h 5225302"/>
              <a:gd name="connsiteX1" fmla="*/ 1567966 w 12192000"/>
              <a:gd name="connsiteY1" fmla="*/ 1556717 h 5225302"/>
              <a:gd name="connsiteX2" fmla="*/ 4618110 w 12192000"/>
              <a:gd name="connsiteY2" fmla="*/ 2093789 h 5225302"/>
              <a:gd name="connsiteX3" fmla="*/ 7083836 w 12192000"/>
              <a:gd name="connsiteY3" fmla="*/ 1697183 h 5225302"/>
              <a:gd name="connsiteX4" fmla="*/ 10025349 w 12192000"/>
              <a:gd name="connsiteY4" fmla="*/ 585 h 5225302"/>
              <a:gd name="connsiteX5" fmla="*/ 12192000 w 12192000"/>
              <a:gd name="connsiteY5" fmla="*/ 1005842 h 5225302"/>
              <a:gd name="connsiteX6" fmla="*/ 12192000 w 12192000"/>
              <a:gd name="connsiteY6" fmla="*/ 5225302 h 5225302"/>
              <a:gd name="connsiteX7" fmla="*/ 0 w 12192000"/>
              <a:gd name="connsiteY7" fmla="*/ 5225302 h 5225302"/>
              <a:gd name="connsiteX8" fmla="*/ 0 w 12192000"/>
              <a:gd name="connsiteY8" fmla="*/ 2360917 h 5225302"/>
              <a:gd name="connsiteX0" fmla="*/ 0 w 12192000"/>
              <a:gd name="connsiteY0" fmla="*/ 1457833 h 4322218"/>
              <a:gd name="connsiteX1" fmla="*/ 1567966 w 12192000"/>
              <a:gd name="connsiteY1" fmla="*/ 653633 h 4322218"/>
              <a:gd name="connsiteX2" fmla="*/ 4618110 w 12192000"/>
              <a:gd name="connsiteY2" fmla="*/ 1190705 h 4322218"/>
              <a:gd name="connsiteX3" fmla="*/ 7083836 w 12192000"/>
              <a:gd name="connsiteY3" fmla="*/ 794099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1457833 h 4322218"/>
              <a:gd name="connsiteX1" fmla="*/ 1567966 w 12192000"/>
              <a:gd name="connsiteY1" fmla="*/ 653633 h 4322218"/>
              <a:gd name="connsiteX2" fmla="*/ 4618110 w 12192000"/>
              <a:gd name="connsiteY2" fmla="*/ 1190705 h 4322218"/>
              <a:gd name="connsiteX3" fmla="*/ 7345163 w 12192000"/>
              <a:gd name="connsiteY3" fmla="*/ 1113588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1457833 h 4322218"/>
              <a:gd name="connsiteX1" fmla="*/ 1567966 w 12192000"/>
              <a:gd name="connsiteY1" fmla="*/ 653633 h 4322218"/>
              <a:gd name="connsiteX2" fmla="*/ 4618110 w 12192000"/>
              <a:gd name="connsiteY2" fmla="*/ 1190705 h 4322218"/>
              <a:gd name="connsiteX3" fmla="*/ 7345163 w 12192000"/>
              <a:gd name="connsiteY3" fmla="*/ 1113588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1457833 h 4322218"/>
              <a:gd name="connsiteX1" fmla="*/ 1567966 w 12192000"/>
              <a:gd name="connsiteY1" fmla="*/ 653633 h 4322218"/>
              <a:gd name="connsiteX2" fmla="*/ 4783363 w 12192000"/>
              <a:gd name="connsiteY2" fmla="*/ 1598329 h 4322218"/>
              <a:gd name="connsiteX3" fmla="*/ 7345163 w 12192000"/>
              <a:gd name="connsiteY3" fmla="*/ 1113588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1457833 h 4322218"/>
              <a:gd name="connsiteX1" fmla="*/ 1567966 w 12192000"/>
              <a:gd name="connsiteY1" fmla="*/ 653633 h 4322218"/>
              <a:gd name="connsiteX2" fmla="*/ 4783363 w 12192000"/>
              <a:gd name="connsiteY2" fmla="*/ 1598329 h 4322218"/>
              <a:gd name="connsiteX3" fmla="*/ 7400248 w 12192000"/>
              <a:gd name="connsiteY3" fmla="*/ 1102571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3624569 h 6488954"/>
              <a:gd name="connsiteX1" fmla="*/ 1567966 w 12192000"/>
              <a:gd name="connsiteY1" fmla="*/ 2820369 h 6488954"/>
              <a:gd name="connsiteX2" fmla="*/ 4926582 w 12192000"/>
              <a:gd name="connsiteY2" fmla="*/ 8313 h 6488954"/>
              <a:gd name="connsiteX3" fmla="*/ 7400248 w 12192000"/>
              <a:gd name="connsiteY3" fmla="*/ 3269307 h 6488954"/>
              <a:gd name="connsiteX4" fmla="*/ 11016216 w 12192000"/>
              <a:gd name="connsiteY4" fmla="*/ 2828632 h 6488954"/>
              <a:gd name="connsiteX5" fmla="*/ 12192000 w 12192000"/>
              <a:gd name="connsiteY5" fmla="*/ 2269494 h 6488954"/>
              <a:gd name="connsiteX6" fmla="*/ 12192000 w 12192000"/>
              <a:gd name="connsiteY6" fmla="*/ 6488954 h 6488954"/>
              <a:gd name="connsiteX7" fmla="*/ 0 w 12192000"/>
              <a:gd name="connsiteY7" fmla="*/ 6488954 h 6488954"/>
              <a:gd name="connsiteX8" fmla="*/ 0 w 12192000"/>
              <a:gd name="connsiteY8" fmla="*/ 3624569 h 6488954"/>
              <a:gd name="connsiteX0" fmla="*/ 0 w 12192000"/>
              <a:gd name="connsiteY0" fmla="*/ 1457833 h 4322218"/>
              <a:gd name="connsiteX1" fmla="*/ 1567966 w 12192000"/>
              <a:gd name="connsiteY1" fmla="*/ 653633 h 4322218"/>
              <a:gd name="connsiteX2" fmla="*/ 6490978 w 12192000"/>
              <a:gd name="connsiteY2" fmla="*/ 573760 h 4322218"/>
              <a:gd name="connsiteX3" fmla="*/ 7400248 w 12192000"/>
              <a:gd name="connsiteY3" fmla="*/ 1102571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1457833 h 4322218"/>
              <a:gd name="connsiteX1" fmla="*/ 5082347 w 12192000"/>
              <a:gd name="connsiteY1" fmla="*/ 995156 h 4322218"/>
              <a:gd name="connsiteX2" fmla="*/ 6490978 w 12192000"/>
              <a:gd name="connsiteY2" fmla="*/ 573760 h 4322218"/>
              <a:gd name="connsiteX3" fmla="*/ 7400248 w 12192000"/>
              <a:gd name="connsiteY3" fmla="*/ 1102571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192000"/>
              <a:gd name="connsiteY0" fmla="*/ 1457833 h 4322218"/>
              <a:gd name="connsiteX1" fmla="*/ 5082347 w 12192000"/>
              <a:gd name="connsiteY1" fmla="*/ 995156 h 4322218"/>
              <a:gd name="connsiteX2" fmla="*/ 7989272 w 12192000"/>
              <a:gd name="connsiteY2" fmla="*/ 838164 h 4322218"/>
              <a:gd name="connsiteX3" fmla="*/ 7400248 w 12192000"/>
              <a:gd name="connsiteY3" fmla="*/ 1102571 h 4322218"/>
              <a:gd name="connsiteX4" fmla="*/ 11016216 w 12192000"/>
              <a:gd name="connsiteY4" fmla="*/ 661896 h 4322218"/>
              <a:gd name="connsiteX5" fmla="*/ 12192000 w 12192000"/>
              <a:gd name="connsiteY5" fmla="*/ 102758 h 4322218"/>
              <a:gd name="connsiteX6" fmla="*/ 12192000 w 12192000"/>
              <a:gd name="connsiteY6" fmla="*/ 4322218 h 4322218"/>
              <a:gd name="connsiteX7" fmla="*/ 0 w 12192000"/>
              <a:gd name="connsiteY7" fmla="*/ 4322218 h 4322218"/>
              <a:gd name="connsiteX8" fmla="*/ 0 w 12192000"/>
              <a:gd name="connsiteY8" fmla="*/ 1457833 h 4322218"/>
              <a:gd name="connsiteX0" fmla="*/ 0 w 12206408"/>
              <a:gd name="connsiteY0" fmla="*/ 1457833 h 4322218"/>
              <a:gd name="connsiteX1" fmla="*/ 5082347 w 12206408"/>
              <a:gd name="connsiteY1" fmla="*/ 995156 h 4322218"/>
              <a:gd name="connsiteX2" fmla="*/ 7989272 w 12206408"/>
              <a:gd name="connsiteY2" fmla="*/ 838164 h 4322218"/>
              <a:gd name="connsiteX3" fmla="*/ 12005299 w 12206408"/>
              <a:gd name="connsiteY3" fmla="*/ 133087 h 4322218"/>
              <a:gd name="connsiteX4" fmla="*/ 11016216 w 12206408"/>
              <a:gd name="connsiteY4" fmla="*/ 661896 h 4322218"/>
              <a:gd name="connsiteX5" fmla="*/ 12192000 w 12206408"/>
              <a:gd name="connsiteY5" fmla="*/ 102758 h 4322218"/>
              <a:gd name="connsiteX6" fmla="*/ 12192000 w 12206408"/>
              <a:gd name="connsiteY6" fmla="*/ 4322218 h 4322218"/>
              <a:gd name="connsiteX7" fmla="*/ 0 w 12206408"/>
              <a:gd name="connsiteY7" fmla="*/ 4322218 h 4322218"/>
              <a:gd name="connsiteX8" fmla="*/ 0 w 12206408"/>
              <a:gd name="connsiteY8" fmla="*/ 1457833 h 4322218"/>
              <a:gd name="connsiteX0" fmla="*/ 0 w 12206408"/>
              <a:gd name="connsiteY0" fmla="*/ 1457833 h 4322218"/>
              <a:gd name="connsiteX1" fmla="*/ 5082347 w 12206408"/>
              <a:gd name="connsiteY1" fmla="*/ 995156 h 4322218"/>
              <a:gd name="connsiteX2" fmla="*/ 9061717 w 12206408"/>
              <a:gd name="connsiteY2" fmla="*/ 1041364 h 4322218"/>
              <a:gd name="connsiteX3" fmla="*/ 12005299 w 12206408"/>
              <a:gd name="connsiteY3" fmla="*/ 133087 h 4322218"/>
              <a:gd name="connsiteX4" fmla="*/ 11016216 w 12206408"/>
              <a:gd name="connsiteY4" fmla="*/ 661896 h 4322218"/>
              <a:gd name="connsiteX5" fmla="*/ 12192000 w 12206408"/>
              <a:gd name="connsiteY5" fmla="*/ 102758 h 4322218"/>
              <a:gd name="connsiteX6" fmla="*/ 12192000 w 12206408"/>
              <a:gd name="connsiteY6" fmla="*/ 4322218 h 4322218"/>
              <a:gd name="connsiteX7" fmla="*/ 0 w 12206408"/>
              <a:gd name="connsiteY7" fmla="*/ 4322218 h 4322218"/>
              <a:gd name="connsiteX8" fmla="*/ 0 w 12206408"/>
              <a:gd name="connsiteY8" fmla="*/ 1457833 h 4322218"/>
              <a:gd name="connsiteX0" fmla="*/ 0 w 12206408"/>
              <a:gd name="connsiteY0" fmla="*/ 1457833 h 4322218"/>
              <a:gd name="connsiteX1" fmla="*/ 6459591 w 12206408"/>
              <a:gd name="connsiteY1" fmla="*/ 1356400 h 4322218"/>
              <a:gd name="connsiteX2" fmla="*/ 9061717 w 12206408"/>
              <a:gd name="connsiteY2" fmla="*/ 1041364 h 4322218"/>
              <a:gd name="connsiteX3" fmla="*/ 12005299 w 12206408"/>
              <a:gd name="connsiteY3" fmla="*/ 133087 h 4322218"/>
              <a:gd name="connsiteX4" fmla="*/ 11016216 w 12206408"/>
              <a:gd name="connsiteY4" fmla="*/ 661896 h 4322218"/>
              <a:gd name="connsiteX5" fmla="*/ 12192000 w 12206408"/>
              <a:gd name="connsiteY5" fmla="*/ 102758 h 4322218"/>
              <a:gd name="connsiteX6" fmla="*/ 12192000 w 12206408"/>
              <a:gd name="connsiteY6" fmla="*/ 4322218 h 4322218"/>
              <a:gd name="connsiteX7" fmla="*/ 0 w 12206408"/>
              <a:gd name="connsiteY7" fmla="*/ 4322218 h 4322218"/>
              <a:gd name="connsiteX8" fmla="*/ 0 w 12206408"/>
              <a:gd name="connsiteY8" fmla="*/ 1457833 h 4322218"/>
              <a:gd name="connsiteX0" fmla="*/ 0 w 12217056"/>
              <a:gd name="connsiteY0" fmla="*/ 1457833 h 4322218"/>
              <a:gd name="connsiteX1" fmla="*/ 6459591 w 12217056"/>
              <a:gd name="connsiteY1" fmla="*/ 1356400 h 4322218"/>
              <a:gd name="connsiteX2" fmla="*/ 9061717 w 12217056"/>
              <a:gd name="connsiteY2" fmla="*/ 1041364 h 4322218"/>
              <a:gd name="connsiteX3" fmla="*/ 12016588 w 12217056"/>
              <a:gd name="connsiteY3" fmla="*/ 471753 h 4322218"/>
              <a:gd name="connsiteX4" fmla="*/ 11016216 w 12217056"/>
              <a:gd name="connsiteY4" fmla="*/ 661896 h 4322218"/>
              <a:gd name="connsiteX5" fmla="*/ 12192000 w 12217056"/>
              <a:gd name="connsiteY5" fmla="*/ 102758 h 4322218"/>
              <a:gd name="connsiteX6" fmla="*/ 12192000 w 12217056"/>
              <a:gd name="connsiteY6" fmla="*/ 4322218 h 4322218"/>
              <a:gd name="connsiteX7" fmla="*/ 0 w 12217056"/>
              <a:gd name="connsiteY7" fmla="*/ 4322218 h 4322218"/>
              <a:gd name="connsiteX8" fmla="*/ 0 w 12217056"/>
              <a:gd name="connsiteY8" fmla="*/ 1457833 h 4322218"/>
              <a:gd name="connsiteX0" fmla="*/ 0 w 13905925"/>
              <a:gd name="connsiteY0" fmla="*/ 1639329 h 4503714"/>
              <a:gd name="connsiteX1" fmla="*/ 6459591 w 13905925"/>
              <a:gd name="connsiteY1" fmla="*/ 1537896 h 4503714"/>
              <a:gd name="connsiteX2" fmla="*/ 9061717 w 13905925"/>
              <a:gd name="connsiteY2" fmla="*/ 1222860 h 4503714"/>
              <a:gd name="connsiteX3" fmla="*/ 12016588 w 13905925"/>
              <a:gd name="connsiteY3" fmla="*/ 653249 h 4503714"/>
              <a:gd name="connsiteX4" fmla="*/ 13691683 w 13905925"/>
              <a:gd name="connsiteY4" fmla="*/ 8014 h 4503714"/>
              <a:gd name="connsiteX5" fmla="*/ 12192000 w 13905925"/>
              <a:gd name="connsiteY5" fmla="*/ 284254 h 4503714"/>
              <a:gd name="connsiteX6" fmla="*/ 12192000 w 13905925"/>
              <a:gd name="connsiteY6" fmla="*/ 4503714 h 4503714"/>
              <a:gd name="connsiteX7" fmla="*/ 0 w 13905925"/>
              <a:gd name="connsiteY7" fmla="*/ 4503714 h 4503714"/>
              <a:gd name="connsiteX8" fmla="*/ 0 w 13905925"/>
              <a:gd name="connsiteY8" fmla="*/ 1639329 h 4503714"/>
              <a:gd name="connsiteX0" fmla="*/ 0 w 12266704"/>
              <a:gd name="connsiteY0" fmla="*/ 1456087 h 4320472"/>
              <a:gd name="connsiteX1" fmla="*/ 6459591 w 12266704"/>
              <a:gd name="connsiteY1" fmla="*/ 1354654 h 4320472"/>
              <a:gd name="connsiteX2" fmla="*/ 9061717 w 12266704"/>
              <a:gd name="connsiteY2" fmla="*/ 1039618 h 4320472"/>
              <a:gd name="connsiteX3" fmla="*/ 12016588 w 12266704"/>
              <a:gd name="connsiteY3" fmla="*/ 470007 h 4320472"/>
              <a:gd name="connsiteX4" fmla="*/ 11716128 w 12266704"/>
              <a:gd name="connsiteY4" fmla="*/ 682728 h 4320472"/>
              <a:gd name="connsiteX5" fmla="*/ 12192000 w 12266704"/>
              <a:gd name="connsiteY5" fmla="*/ 101012 h 4320472"/>
              <a:gd name="connsiteX6" fmla="*/ 12192000 w 12266704"/>
              <a:gd name="connsiteY6" fmla="*/ 4320472 h 4320472"/>
              <a:gd name="connsiteX7" fmla="*/ 0 w 12266704"/>
              <a:gd name="connsiteY7" fmla="*/ 4320472 h 4320472"/>
              <a:gd name="connsiteX8" fmla="*/ 0 w 12266704"/>
              <a:gd name="connsiteY8" fmla="*/ 1456087 h 4320472"/>
              <a:gd name="connsiteX0" fmla="*/ 0 w 12266704"/>
              <a:gd name="connsiteY0" fmla="*/ 986080 h 3850465"/>
              <a:gd name="connsiteX1" fmla="*/ 6459591 w 12266704"/>
              <a:gd name="connsiteY1" fmla="*/ 884647 h 3850465"/>
              <a:gd name="connsiteX2" fmla="*/ 9061717 w 12266704"/>
              <a:gd name="connsiteY2" fmla="*/ 569611 h 3850465"/>
              <a:gd name="connsiteX3" fmla="*/ 12016588 w 12266704"/>
              <a:gd name="connsiteY3" fmla="*/ 0 h 3850465"/>
              <a:gd name="connsiteX4" fmla="*/ 11716128 w 12266704"/>
              <a:gd name="connsiteY4" fmla="*/ 212721 h 3850465"/>
              <a:gd name="connsiteX5" fmla="*/ 11898489 w 12266704"/>
              <a:gd name="connsiteY5" fmla="*/ 297049 h 3850465"/>
              <a:gd name="connsiteX6" fmla="*/ 12192000 w 12266704"/>
              <a:gd name="connsiteY6" fmla="*/ 3850465 h 3850465"/>
              <a:gd name="connsiteX7" fmla="*/ 0 w 12266704"/>
              <a:gd name="connsiteY7" fmla="*/ 3850465 h 3850465"/>
              <a:gd name="connsiteX8" fmla="*/ 0 w 12266704"/>
              <a:gd name="connsiteY8" fmla="*/ 986080 h 3850465"/>
              <a:gd name="connsiteX0" fmla="*/ 0 w 12266704"/>
              <a:gd name="connsiteY0" fmla="*/ 986080 h 3850465"/>
              <a:gd name="connsiteX1" fmla="*/ 6459591 w 12266704"/>
              <a:gd name="connsiteY1" fmla="*/ 884647 h 3850465"/>
              <a:gd name="connsiteX2" fmla="*/ 9061717 w 12266704"/>
              <a:gd name="connsiteY2" fmla="*/ 569611 h 3850465"/>
              <a:gd name="connsiteX3" fmla="*/ 12016588 w 12266704"/>
              <a:gd name="connsiteY3" fmla="*/ 0 h 3850465"/>
              <a:gd name="connsiteX4" fmla="*/ 11716128 w 12266704"/>
              <a:gd name="connsiteY4" fmla="*/ 212721 h 3850465"/>
              <a:gd name="connsiteX5" fmla="*/ 12135555 w 12266704"/>
              <a:gd name="connsiteY5" fmla="*/ 251893 h 3850465"/>
              <a:gd name="connsiteX6" fmla="*/ 12192000 w 12266704"/>
              <a:gd name="connsiteY6" fmla="*/ 3850465 h 3850465"/>
              <a:gd name="connsiteX7" fmla="*/ 0 w 12266704"/>
              <a:gd name="connsiteY7" fmla="*/ 3850465 h 3850465"/>
              <a:gd name="connsiteX8" fmla="*/ 0 w 12266704"/>
              <a:gd name="connsiteY8" fmla="*/ 986080 h 3850465"/>
              <a:gd name="connsiteX0" fmla="*/ 0 w 12192000"/>
              <a:gd name="connsiteY0" fmla="*/ 923606 h 3787991"/>
              <a:gd name="connsiteX1" fmla="*/ 6459591 w 12192000"/>
              <a:gd name="connsiteY1" fmla="*/ 822173 h 3787991"/>
              <a:gd name="connsiteX2" fmla="*/ 9061717 w 12192000"/>
              <a:gd name="connsiteY2" fmla="*/ 507137 h 3787991"/>
              <a:gd name="connsiteX3" fmla="*/ 11716128 w 12192000"/>
              <a:gd name="connsiteY3" fmla="*/ 150247 h 3787991"/>
              <a:gd name="connsiteX4" fmla="*/ 12135555 w 12192000"/>
              <a:gd name="connsiteY4" fmla="*/ 189419 h 3787991"/>
              <a:gd name="connsiteX5" fmla="*/ 12192000 w 12192000"/>
              <a:gd name="connsiteY5" fmla="*/ 3787991 h 3787991"/>
              <a:gd name="connsiteX6" fmla="*/ 0 w 12192000"/>
              <a:gd name="connsiteY6" fmla="*/ 3787991 h 3787991"/>
              <a:gd name="connsiteX7" fmla="*/ 0 w 12192000"/>
              <a:gd name="connsiteY7" fmla="*/ 923606 h 3787991"/>
              <a:gd name="connsiteX0" fmla="*/ 0 w 13052921"/>
              <a:gd name="connsiteY0" fmla="*/ 773359 h 3637744"/>
              <a:gd name="connsiteX1" fmla="*/ 6459591 w 13052921"/>
              <a:gd name="connsiteY1" fmla="*/ 671926 h 3637744"/>
              <a:gd name="connsiteX2" fmla="*/ 9061717 w 13052921"/>
              <a:gd name="connsiteY2" fmla="*/ 356890 h 3637744"/>
              <a:gd name="connsiteX3" fmla="*/ 11716128 w 13052921"/>
              <a:gd name="connsiteY3" fmla="*/ 0 h 3637744"/>
              <a:gd name="connsiteX4" fmla="*/ 12192000 w 13052921"/>
              <a:gd name="connsiteY4" fmla="*/ 3637744 h 3637744"/>
              <a:gd name="connsiteX5" fmla="*/ 0 w 13052921"/>
              <a:gd name="connsiteY5" fmla="*/ 3637744 h 3637744"/>
              <a:gd name="connsiteX6" fmla="*/ 0 w 13052921"/>
              <a:gd name="connsiteY6" fmla="*/ 773359 h 3637744"/>
              <a:gd name="connsiteX0" fmla="*/ 0 w 12272482"/>
              <a:gd name="connsiteY0" fmla="*/ 773359 h 3739344"/>
              <a:gd name="connsiteX1" fmla="*/ 6459591 w 12272482"/>
              <a:gd name="connsiteY1" fmla="*/ 671926 h 3739344"/>
              <a:gd name="connsiteX2" fmla="*/ 9061717 w 12272482"/>
              <a:gd name="connsiteY2" fmla="*/ 356890 h 3739344"/>
              <a:gd name="connsiteX3" fmla="*/ 11716128 w 12272482"/>
              <a:gd name="connsiteY3" fmla="*/ 0 h 3739344"/>
              <a:gd name="connsiteX4" fmla="*/ 10972800 w 12272482"/>
              <a:gd name="connsiteY4" fmla="*/ 3739344 h 3739344"/>
              <a:gd name="connsiteX5" fmla="*/ 0 w 12272482"/>
              <a:gd name="connsiteY5" fmla="*/ 3637744 h 3739344"/>
              <a:gd name="connsiteX6" fmla="*/ 0 w 12272482"/>
              <a:gd name="connsiteY6" fmla="*/ 773359 h 3739344"/>
              <a:gd name="connsiteX0" fmla="*/ 0 w 12564878"/>
              <a:gd name="connsiteY0" fmla="*/ 807225 h 3773210"/>
              <a:gd name="connsiteX1" fmla="*/ 6459591 w 12564878"/>
              <a:gd name="connsiteY1" fmla="*/ 705792 h 3773210"/>
              <a:gd name="connsiteX2" fmla="*/ 9061717 w 12564878"/>
              <a:gd name="connsiteY2" fmla="*/ 390756 h 3773210"/>
              <a:gd name="connsiteX3" fmla="*/ 12212839 w 12564878"/>
              <a:gd name="connsiteY3" fmla="*/ 0 h 3773210"/>
              <a:gd name="connsiteX4" fmla="*/ 10972800 w 12564878"/>
              <a:gd name="connsiteY4" fmla="*/ 3773210 h 3773210"/>
              <a:gd name="connsiteX5" fmla="*/ 0 w 12564878"/>
              <a:gd name="connsiteY5" fmla="*/ 3671610 h 3773210"/>
              <a:gd name="connsiteX6" fmla="*/ 0 w 12564878"/>
              <a:gd name="connsiteY6" fmla="*/ 807225 h 3773210"/>
              <a:gd name="connsiteX0" fmla="*/ 0 w 12355095"/>
              <a:gd name="connsiteY0" fmla="*/ 807225 h 3773210"/>
              <a:gd name="connsiteX1" fmla="*/ 6459591 w 12355095"/>
              <a:gd name="connsiteY1" fmla="*/ 705792 h 3773210"/>
              <a:gd name="connsiteX2" fmla="*/ 9061717 w 12355095"/>
              <a:gd name="connsiteY2" fmla="*/ 390756 h 3773210"/>
              <a:gd name="connsiteX3" fmla="*/ 12212839 w 12355095"/>
              <a:gd name="connsiteY3" fmla="*/ 0 h 3773210"/>
              <a:gd name="connsiteX4" fmla="*/ 10972800 w 12355095"/>
              <a:gd name="connsiteY4" fmla="*/ 3773210 h 3773210"/>
              <a:gd name="connsiteX5" fmla="*/ 0 w 12355095"/>
              <a:gd name="connsiteY5" fmla="*/ 3671610 h 3773210"/>
              <a:gd name="connsiteX6" fmla="*/ 0 w 12355095"/>
              <a:gd name="connsiteY6" fmla="*/ 807225 h 3773210"/>
              <a:gd name="connsiteX0" fmla="*/ 0 w 13106778"/>
              <a:gd name="connsiteY0" fmla="*/ 807225 h 3671610"/>
              <a:gd name="connsiteX1" fmla="*/ 6459591 w 13106778"/>
              <a:gd name="connsiteY1" fmla="*/ 705792 h 3671610"/>
              <a:gd name="connsiteX2" fmla="*/ 9061717 w 13106778"/>
              <a:gd name="connsiteY2" fmla="*/ 390756 h 3671610"/>
              <a:gd name="connsiteX3" fmla="*/ 12212839 w 13106778"/>
              <a:gd name="connsiteY3" fmla="*/ 0 h 3671610"/>
              <a:gd name="connsiteX4" fmla="*/ 12237156 w 13106778"/>
              <a:gd name="connsiteY4" fmla="*/ 3649033 h 3671610"/>
              <a:gd name="connsiteX5" fmla="*/ 0 w 13106778"/>
              <a:gd name="connsiteY5" fmla="*/ 3671610 h 3671610"/>
              <a:gd name="connsiteX6" fmla="*/ 0 w 13106778"/>
              <a:gd name="connsiteY6" fmla="*/ 807225 h 3671610"/>
              <a:gd name="connsiteX0" fmla="*/ 0 w 12237156"/>
              <a:gd name="connsiteY0" fmla="*/ 807225 h 3671610"/>
              <a:gd name="connsiteX1" fmla="*/ 6459591 w 12237156"/>
              <a:gd name="connsiteY1" fmla="*/ 705792 h 3671610"/>
              <a:gd name="connsiteX2" fmla="*/ 9061717 w 12237156"/>
              <a:gd name="connsiteY2" fmla="*/ 390756 h 3671610"/>
              <a:gd name="connsiteX3" fmla="*/ 12212839 w 12237156"/>
              <a:gd name="connsiteY3" fmla="*/ 0 h 3671610"/>
              <a:gd name="connsiteX4" fmla="*/ 12237156 w 12237156"/>
              <a:gd name="connsiteY4" fmla="*/ 3649033 h 3671610"/>
              <a:gd name="connsiteX5" fmla="*/ 0 w 12237156"/>
              <a:gd name="connsiteY5" fmla="*/ 3671610 h 3671610"/>
              <a:gd name="connsiteX6" fmla="*/ 0 w 12237156"/>
              <a:gd name="connsiteY6" fmla="*/ 807225 h 3671610"/>
              <a:gd name="connsiteX0" fmla="*/ 0 w 12237156"/>
              <a:gd name="connsiteY0" fmla="*/ 807225 h 3671610"/>
              <a:gd name="connsiteX1" fmla="*/ 6674080 w 12237156"/>
              <a:gd name="connsiteY1" fmla="*/ 988014 h 3671610"/>
              <a:gd name="connsiteX2" fmla="*/ 9061717 w 12237156"/>
              <a:gd name="connsiteY2" fmla="*/ 390756 h 3671610"/>
              <a:gd name="connsiteX3" fmla="*/ 12212839 w 12237156"/>
              <a:gd name="connsiteY3" fmla="*/ 0 h 3671610"/>
              <a:gd name="connsiteX4" fmla="*/ 12237156 w 12237156"/>
              <a:gd name="connsiteY4" fmla="*/ 3649033 h 3671610"/>
              <a:gd name="connsiteX5" fmla="*/ 0 w 12237156"/>
              <a:gd name="connsiteY5" fmla="*/ 3671610 h 3671610"/>
              <a:gd name="connsiteX6" fmla="*/ 0 w 12237156"/>
              <a:gd name="connsiteY6" fmla="*/ 807225 h 3671610"/>
              <a:gd name="connsiteX0" fmla="*/ 0 w 12237156"/>
              <a:gd name="connsiteY0" fmla="*/ 807225 h 3671610"/>
              <a:gd name="connsiteX1" fmla="*/ 6674080 w 12237156"/>
              <a:gd name="connsiteY1" fmla="*/ 988014 h 3671610"/>
              <a:gd name="connsiteX2" fmla="*/ 9479406 w 12237156"/>
              <a:gd name="connsiteY2" fmla="*/ 537512 h 3671610"/>
              <a:gd name="connsiteX3" fmla="*/ 12212839 w 12237156"/>
              <a:gd name="connsiteY3" fmla="*/ 0 h 3671610"/>
              <a:gd name="connsiteX4" fmla="*/ 12237156 w 12237156"/>
              <a:gd name="connsiteY4" fmla="*/ 3649033 h 3671610"/>
              <a:gd name="connsiteX5" fmla="*/ 0 w 12237156"/>
              <a:gd name="connsiteY5" fmla="*/ 3671610 h 3671610"/>
              <a:gd name="connsiteX6" fmla="*/ 0 w 12237156"/>
              <a:gd name="connsiteY6" fmla="*/ 807225 h 367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37156" h="3671610">
                <a:moveTo>
                  <a:pt x="0" y="807225"/>
                </a:moveTo>
                <a:cubicBezTo>
                  <a:pt x="293994" y="282093"/>
                  <a:pt x="5904395" y="1032535"/>
                  <a:pt x="6674080" y="988014"/>
                </a:cubicBezTo>
                <a:cubicBezTo>
                  <a:pt x="7443765" y="943493"/>
                  <a:pt x="8603317" y="649500"/>
                  <a:pt x="9479406" y="537512"/>
                </a:cubicBezTo>
                <a:lnTo>
                  <a:pt x="12212839" y="0"/>
                </a:lnTo>
                <a:cubicBezTo>
                  <a:pt x="12249131" y="648409"/>
                  <a:pt x="12214288" y="2365409"/>
                  <a:pt x="12237156" y="3649033"/>
                </a:cubicBezTo>
                <a:lnTo>
                  <a:pt x="0" y="3671610"/>
                </a:lnTo>
                <a:lnTo>
                  <a:pt x="0" y="807225"/>
                </a:lnTo>
                <a:close/>
              </a:path>
            </a:pathLst>
          </a:custGeom>
          <a:solidFill>
            <a:schemeClr val="accent6">
              <a:lumMod val="60000"/>
              <a:lumOff val="40000"/>
            </a:schemeClr>
          </a:solidFill>
        </p:spPr>
        <p:txBody>
          <a:bodyPr wrap="square" rtlCol="0">
            <a:spAutoFit/>
          </a:bodyPr>
          <a:lstStyle/>
          <a:p>
            <a:endParaRPr lang="en-US" dirty="0"/>
          </a:p>
        </p:txBody>
      </p:sp>
      <p:pic>
        <p:nvPicPr>
          <p:cNvPr id="4" name="Picture 3" descr="A blue sign with white text&#10;&#10;Description automatically generated">
            <a:extLst>
              <a:ext uri="{FF2B5EF4-FFF2-40B4-BE49-F238E27FC236}">
                <a16:creationId xmlns:a16="http://schemas.microsoft.com/office/drawing/2014/main" id="{C90B45B4-13C2-BBCE-D1AC-7A4B74A6DCCA}"/>
              </a:ext>
            </a:extLst>
          </p:cNvPr>
          <p:cNvPicPr>
            <a:picLocks noChangeAspect="1"/>
          </p:cNvPicPr>
          <p:nvPr/>
        </p:nvPicPr>
        <p:blipFill>
          <a:blip r:embed="rId4"/>
          <a:stretch>
            <a:fillRect/>
          </a:stretch>
        </p:blipFill>
        <p:spPr>
          <a:xfrm>
            <a:off x="325725" y="4486259"/>
            <a:ext cx="2233863" cy="598676"/>
          </a:xfrm>
          <a:prstGeom prst="rect">
            <a:avLst/>
          </a:prstGeom>
          <a:ln>
            <a:solidFill>
              <a:srgbClr val="7030A0"/>
            </a:solidFill>
          </a:ln>
        </p:spPr>
      </p:pic>
      <p:pic>
        <p:nvPicPr>
          <p:cNvPr id="6" name="Picture 5" descr="Green text on a black background&#10;&#10;Description automatically generated">
            <a:extLst>
              <a:ext uri="{FF2B5EF4-FFF2-40B4-BE49-F238E27FC236}">
                <a16:creationId xmlns:a16="http://schemas.microsoft.com/office/drawing/2014/main" id="{DBA268A2-EC5B-361B-F56B-D5FFA114528A}"/>
              </a:ext>
            </a:extLst>
          </p:cNvPr>
          <p:cNvPicPr>
            <a:picLocks noChangeAspect="1"/>
          </p:cNvPicPr>
          <p:nvPr/>
        </p:nvPicPr>
        <p:blipFill>
          <a:blip r:embed="rId5"/>
          <a:stretch>
            <a:fillRect/>
          </a:stretch>
        </p:blipFill>
        <p:spPr>
          <a:xfrm>
            <a:off x="2937899" y="4594268"/>
            <a:ext cx="2094696" cy="470001"/>
          </a:xfrm>
          <a:prstGeom prst="rect">
            <a:avLst/>
          </a:prstGeom>
        </p:spPr>
      </p:pic>
      <p:pic>
        <p:nvPicPr>
          <p:cNvPr id="8" name="Picture 7" descr="A close-up of a logo&#10;&#10;Description automatically generated">
            <a:extLst>
              <a:ext uri="{FF2B5EF4-FFF2-40B4-BE49-F238E27FC236}">
                <a16:creationId xmlns:a16="http://schemas.microsoft.com/office/drawing/2014/main" id="{C3FE6726-B34F-56F5-1BFB-9BBD47EC2FBF}"/>
              </a:ext>
            </a:extLst>
          </p:cNvPr>
          <p:cNvPicPr>
            <a:picLocks noChangeAspect="1"/>
          </p:cNvPicPr>
          <p:nvPr/>
        </p:nvPicPr>
        <p:blipFill>
          <a:blip r:embed="rId6"/>
          <a:stretch>
            <a:fillRect/>
          </a:stretch>
        </p:blipFill>
        <p:spPr>
          <a:xfrm>
            <a:off x="5694750" y="4465659"/>
            <a:ext cx="1872685" cy="611744"/>
          </a:xfrm>
          <a:prstGeom prst="rect">
            <a:avLst/>
          </a:prstGeom>
          <a:ln>
            <a:solidFill>
              <a:srgbClr val="FF9900"/>
            </a:solidFill>
          </a:ln>
        </p:spPr>
      </p:pic>
      <p:pic>
        <p:nvPicPr>
          <p:cNvPr id="12" name="Picture 11" descr="A blue and white logo&#10;&#10;Description automatically generated">
            <a:extLst>
              <a:ext uri="{FF2B5EF4-FFF2-40B4-BE49-F238E27FC236}">
                <a16:creationId xmlns:a16="http://schemas.microsoft.com/office/drawing/2014/main" id="{51BBB0D0-71A1-92FA-A420-95C268A10D84}"/>
              </a:ext>
            </a:extLst>
          </p:cNvPr>
          <p:cNvPicPr>
            <a:picLocks noChangeAspect="1"/>
          </p:cNvPicPr>
          <p:nvPr/>
        </p:nvPicPr>
        <p:blipFill>
          <a:blip r:embed="rId7"/>
          <a:stretch>
            <a:fillRect/>
          </a:stretch>
        </p:blipFill>
        <p:spPr>
          <a:xfrm>
            <a:off x="8258144" y="4452525"/>
            <a:ext cx="1496918" cy="611744"/>
          </a:xfrm>
          <a:prstGeom prst="rect">
            <a:avLst/>
          </a:prstGeom>
          <a:ln>
            <a:solidFill>
              <a:schemeClr val="tx2">
                <a:lumMod val="75000"/>
              </a:schemeClr>
            </a:solidFill>
          </a:ln>
        </p:spPr>
      </p:pic>
      <p:pic>
        <p:nvPicPr>
          <p:cNvPr id="14" name="Picture 13" descr="A black background with a black square&#10;&#10;Description automatically generated with medium confidence">
            <a:extLst>
              <a:ext uri="{FF2B5EF4-FFF2-40B4-BE49-F238E27FC236}">
                <a16:creationId xmlns:a16="http://schemas.microsoft.com/office/drawing/2014/main" id="{CE65AB11-E6F1-18E0-000A-66B66A1818DE}"/>
              </a:ext>
            </a:extLst>
          </p:cNvPr>
          <p:cNvPicPr>
            <a:picLocks noChangeAspect="1"/>
          </p:cNvPicPr>
          <p:nvPr/>
        </p:nvPicPr>
        <p:blipFill>
          <a:blip r:embed="rId8"/>
          <a:stretch>
            <a:fillRect/>
          </a:stretch>
        </p:blipFill>
        <p:spPr>
          <a:xfrm>
            <a:off x="6325647" y="5434783"/>
            <a:ext cx="1193639" cy="1193639"/>
          </a:xfrm>
          <a:prstGeom prst="rect">
            <a:avLst/>
          </a:prstGeom>
        </p:spPr>
      </p:pic>
      <p:pic>
        <p:nvPicPr>
          <p:cNvPr id="18" name="Picture 17" descr="A logo of a college&#10;&#10;Description automatically generated">
            <a:extLst>
              <a:ext uri="{FF2B5EF4-FFF2-40B4-BE49-F238E27FC236}">
                <a16:creationId xmlns:a16="http://schemas.microsoft.com/office/drawing/2014/main" id="{42C91E58-23FD-D11D-0396-75FA11B1FFBC}"/>
              </a:ext>
            </a:extLst>
          </p:cNvPr>
          <p:cNvPicPr>
            <a:picLocks noChangeAspect="1"/>
          </p:cNvPicPr>
          <p:nvPr/>
        </p:nvPicPr>
        <p:blipFill>
          <a:blip r:embed="rId9"/>
          <a:stretch>
            <a:fillRect/>
          </a:stretch>
        </p:blipFill>
        <p:spPr>
          <a:xfrm>
            <a:off x="10026930" y="5434783"/>
            <a:ext cx="1782267" cy="1018438"/>
          </a:xfrm>
          <a:prstGeom prst="rect">
            <a:avLst/>
          </a:prstGeom>
          <a:ln>
            <a:solidFill>
              <a:srgbClr val="0070C0"/>
            </a:solidFill>
          </a:ln>
        </p:spPr>
      </p:pic>
      <p:sp>
        <p:nvSpPr>
          <p:cNvPr id="26" name="TextBox 25">
            <a:extLst>
              <a:ext uri="{FF2B5EF4-FFF2-40B4-BE49-F238E27FC236}">
                <a16:creationId xmlns:a16="http://schemas.microsoft.com/office/drawing/2014/main" id="{73FEC0FC-45A3-F489-E1EA-E33A3031C46A}"/>
              </a:ext>
            </a:extLst>
          </p:cNvPr>
          <p:cNvSpPr txBox="1"/>
          <p:nvPr/>
        </p:nvSpPr>
        <p:spPr>
          <a:xfrm>
            <a:off x="5177995" y="350141"/>
            <a:ext cx="7562872" cy="1015663"/>
          </a:xfrm>
          <a:prstGeom prst="rect">
            <a:avLst/>
          </a:prstGeom>
          <a:noFill/>
        </p:spPr>
        <p:txBody>
          <a:bodyPr wrap="square" rtlCol="0">
            <a:spAutoFit/>
          </a:bodyPr>
          <a:lstStyle/>
          <a:p>
            <a:r>
              <a:rPr lang="en-US" sz="6000" b="1" dirty="0">
                <a:solidFill>
                  <a:schemeClr val="bg1"/>
                </a:solidFill>
                <a:latin typeface="Franklin Gothic Demi" panose="020B0703020102020204" pitchFamily="34" charset="0"/>
              </a:rPr>
              <a:t>COLLEGES SERVED</a:t>
            </a:r>
          </a:p>
        </p:txBody>
      </p:sp>
      <p:pic>
        <p:nvPicPr>
          <p:cNvPr id="28" name="Picture 27" descr="A logo with a sun and waves&#10;&#10;Description automatically generated">
            <a:extLst>
              <a:ext uri="{FF2B5EF4-FFF2-40B4-BE49-F238E27FC236}">
                <a16:creationId xmlns:a16="http://schemas.microsoft.com/office/drawing/2014/main" id="{60E2B227-C583-9566-B7EA-8ED40002BC41}"/>
              </a:ext>
            </a:extLst>
          </p:cNvPr>
          <p:cNvPicPr>
            <a:picLocks noChangeAspect="1"/>
          </p:cNvPicPr>
          <p:nvPr/>
        </p:nvPicPr>
        <p:blipFill>
          <a:blip r:embed="rId10"/>
          <a:stretch>
            <a:fillRect/>
          </a:stretch>
        </p:blipFill>
        <p:spPr>
          <a:xfrm>
            <a:off x="8445635" y="5251994"/>
            <a:ext cx="836240" cy="1384016"/>
          </a:xfrm>
          <a:prstGeom prst="rect">
            <a:avLst/>
          </a:prstGeom>
        </p:spPr>
      </p:pic>
      <p:pic>
        <p:nvPicPr>
          <p:cNvPr id="5" name="Picture 4" descr="A white hexagon with black text&#10;&#10;Description automatically generated">
            <a:extLst>
              <a:ext uri="{FF2B5EF4-FFF2-40B4-BE49-F238E27FC236}">
                <a16:creationId xmlns:a16="http://schemas.microsoft.com/office/drawing/2014/main" id="{CC89D792-E152-EB4A-A29B-ACDB15C08BBC}"/>
              </a:ext>
            </a:extLst>
          </p:cNvPr>
          <p:cNvPicPr>
            <a:picLocks noChangeAspect="1"/>
          </p:cNvPicPr>
          <p:nvPr/>
        </p:nvPicPr>
        <p:blipFill>
          <a:blip r:embed="rId11"/>
          <a:stretch>
            <a:fillRect/>
          </a:stretch>
        </p:blipFill>
        <p:spPr>
          <a:xfrm>
            <a:off x="664086" y="5354643"/>
            <a:ext cx="1307363" cy="1384016"/>
          </a:xfrm>
          <a:prstGeom prst="rect">
            <a:avLst/>
          </a:prstGeom>
        </p:spPr>
      </p:pic>
      <p:pic>
        <p:nvPicPr>
          <p:cNvPr id="7" name="Picture 6" descr="A blue text on a black background&#10;&#10;Description automatically generated">
            <a:extLst>
              <a:ext uri="{FF2B5EF4-FFF2-40B4-BE49-F238E27FC236}">
                <a16:creationId xmlns:a16="http://schemas.microsoft.com/office/drawing/2014/main" id="{FC863A2C-E6D1-9834-27B9-53875255F2A3}"/>
              </a:ext>
            </a:extLst>
          </p:cNvPr>
          <p:cNvPicPr>
            <a:picLocks noChangeAspect="1"/>
          </p:cNvPicPr>
          <p:nvPr/>
        </p:nvPicPr>
        <p:blipFill>
          <a:blip r:embed="rId12"/>
          <a:stretch>
            <a:fillRect/>
          </a:stretch>
        </p:blipFill>
        <p:spPr>
          <a:xfrm>
            <a:off x="10431659" y="3984147"/>
            <a:ext cx="1558833" cy="1018438"/>
          </a:xfrm>
          <a:prstGeom prst="rect">
            <a:avLst/>
          </a:prstGeom>
        </p:spPr>
      </p:pic>
      <p:pic>
        <p:nvPicPr>
          <p:cNvPr id="3" name="Graphic 2">
            <a:extLst>
              <a:ext uri="{FF2B5EF4-FFF2-40B4-BE49-F238E27FC236}">
                <a16:creationId xmlns:a16="http://schemas.microsoft.com/office/drawing/2014/main" id="{B059C1D5-4E82-CA43-BFCE-22018DECE13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35535" y="5755836"/>
            <a:ext cx="3230820" cy="498506"/>
          </a:xfrm>
          <a:prstGeom prst="rect">
            <a:avLst/>
          </a:prstGeom>
        </p:spPr>
      </p:pic>
    </p:spTree>
    <p:extLst>
      <p:ext uri="{BB962C8B-B14F-4D97-AF65-F5344CB8AC3E}">
        <p14:creationId xmlns:p14="http://schemas.microsoft.com/office/powerpoint/2010/main" val="52549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AB94A-B4B8-1490-A2DD-9BB30C584FCB}"/>
              </a:ext>
            </a:extLst>
          </p:cNvPr>
          <p:cNvSpPr/>
          <p:nvPr/>
        </p:nvSpPr>
        <p:spPr>
          <a:xfrm>
            <a:off x="0" y="0"/>
            <a:ext cx="3978876" cy="6858000"/>
          </a:xfrm>
          <a:prstGeom prst="rect">
            <a:avLst/>
          </a:prstGeom>
          <a:solidFill>
            <a:srgbClr val="05204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C60E835-394C-3D4A-301D-3F692B01FD26}"/>
              </a:ext>
            </a:extLst>
          </p:cNvPr>
          <p:cNvSpPr txBox="1"/>
          <p:nvPr/>
        </p:nvSpPr>
        <p:spPr>
          <a:xfrm>
            <a:off x="108127" y="688034"/>
            <a:ext cx="4978400" cy="1107996"/>
          </a:xfrm>
          <a:prstGeom prst="rect">
            <a:avLst/>
          </a:prstGeom>
          <a:noFill/>
        </p:spPr>
        <p:txBody>
          <a:bodyPr wrap="square" rtlCol="0">
            <a:spAutoFit/>
          </a:bodyPr>
          <a:lstStyle/>
          <a:p>
            <a:r>
              <a:rPr lang="en-US" sz="2800" b="1" i="0" dirty="0">
                <a:solidFill>
                  <a:schemeClr val="bg1"/>
                </a:solidFill>
                <a:effectLst/>
                <a:latin typeface="Open Sans" panose="020B0606030504020204" pitchFamily="34" charset="0"/>
              </a:rPr>
              <a:t>President’s Message</a:t>
            </a:r>
            <a:endParaRPr lang="en-US" sz="1200" dirty="0">
              <a:solidFill>
                <a:schemeClr val="bg1"/>
              </a:solidFill>
              <a:latin typeface="Open Sans" panose="020B0606030504020204" pitchFamily="34" charset="0"/>
            </a:endParaRPr>
          </a:p>
          <a:p>
            <a:pPr algn="ctr"/>
            <a:endParaRPr lang="en-US" sz="2000" dirty="0">
              <a:solidFill>
                <a:schemeClr val="bg1"/>
              </a:solidFill>
              <a:latin typeface="Open Sans" panose="020B0606030504020204" pitchFamily="34" charset="0"/>
            </a:endParaRPr>
          </a:p>
          <a:p>
            <a:endParaRPr lang="en-US" dirty="0"/>
          </a:p>
        </p:txBody>
      </p:sp>
      <p:pic>
        <p:nvPicPr>
          <p:cNvPr id="3" name="Picture 2" descr="A person wearing glasses and a green shirt&#10;&#10;Description automatically generated">
            <a:extLst>
              <a:ext uri="{FF2B5EF4-FFF2-40B4-BE49-F238E27FC236}">
                <a16:creationId xmlns:a16="http://schemas.microsoft.com/office/drawing/2014/main" id="{EC7EDB1B-6BD5-A96B-483D-9F27F02E8E94}"/>
              </a:ext>
            </a:extLst>
          </p:cNvPr>
          <p:cNvPicPr>
            <a:picLocks noChangeAspect="1"/>
          </p:cNvPicPr>
          <p:nvPr/>
        </p:nvPicPr>
        <p:blipFill>
          <a:blip r:embed="rId3"/>
          <a:stretch>
            <a:fillRect/>
          </a:stretch>
        </p:blipFill>
        <p:spPr>
          <a:xfrm>
            <a:off x="2201562" y="2484064"/>
            <a:ext cx="1777314" cy="1777314"/>
          </a:xfrm>
          <a:prstGeom prst="rect">
            <a:avLst/>
          </a:prstGeom>
          <a:ln>
            <a:solidFill>
              <a:schemeClr val="bg1"/>
            </a:solidFill>
          </a:ln>
        </p:spPr>
      </p:pic>
      <p:sp>
        <p:nvSpPr>
          <p:cNvPr id="5" name="TextBox 4">
            <a:extLst>
              <a:ext uri="{FF2B5EF4-FFF2-40B4-BE49-F238E27FC236}">
                <a16:creationId xmlns:a16="http://schemas.microsoft.com/office/drawing/2014/main" id="{E021921B-5A11-80E3-C01E-F42285BA0DD5}"/>
              </a:ext>
            </a:extLst>
          </p:cNvPr>
          <p:cNvSpPr txBox="1"/>
          <p:nvPr/>
        </p:nvSpPr>
        <p:spPr>
          <a:xfrm>
            <a:off x="4299708" y="465943"/>
            <a:ext cx="6494963" cy="6093976"/>
          </a:xfrm>
          <a:prstGeom prst="rect">
            <a:avLst/>
          </a:prstGeom>
          <a:noFill/>
        </p:spPr>
        <p:txBody>
          <a:bodyPr wrap="square" rtlCol="0">
            <a:spAutoFit/>
          </a:bodyPr>
          <a:lstStyle/>
          <a:p>
            <a:r>
              <a:rPr lang="en-US" sz="1200" dirty="0">
                <a:solidFill>
                  <a:srgbClr val="515151"/>
                </a:solidFill>
                <a:latin typeface="Open Sans" panose="020B0606030504020204" pitchFamily="34" charset="0"/>
              </a:rPr>
              <a:t>Dear SF Hillel Community,</a:t>
            </a:r>
          </a:p>
          <a:p>
            <a:endParaRPr lang="en-US" sz="1200" dirty="0">
              <a:solidFill>
                <a:srgbClr val="515151"/>
              </a:solidFill>
              <a:latin typeface="Open Sans" panose="020B0606030504020204" pitchFamily="34" charset="0"/>
            </a:endParaRPr>
          </a:p>
          <a:p>
            <a:pPr marL="0" marR="0">
              <a:spcBef>
                <a:spcPts val="0"/>
              </a:spcBef>
              <a:spcAft>
                <a:spcPts val="0"/>
              </a:spcAft>
            </a:pPr>
            <a:r>
              <a:rPr lang="en-US" sz="1200" dirty="0">
                <a:solidFill>
                  <a:srgbClr val="515151"/>
                </a:solidFill>
                <a:latin typeface="Open Sans" panose="020B0606030504020204" pitchFamily="34" charset="0"/>
              </a:rPr>
              <a:t>This has been an exciting year for SF Hillel, and one of transition. We hired a new Executive Director, Roger Feigelson, and I began my first term as board president. We are so excited that Roger has joined us and has already made a tremendous contribution. We have seen a surge in student engagement, be it for shabbat dinner, Passover seder, the variety of programming we offer, private counseling, or just providing a space for students where they feel safe and welcome. For the first time, and with a generous gift from the Federation, we opened a grocery “</a:t>
            </a:r>
            <a:r>
              <a:rPr lang="en-US" sz="1200" dirty="0" err="1">
                <a:solidFill>
                  <a:srgbClr val="515151"/>
                </a:solidFill>
                <a:latin typeface="Open Sans" panose="020B0606030504020204" pitchFamily="34" charset="0"/>
              </a:rPr>
              <a:t>shuk</a:t>
            </a:r>
            <a:r>
              <a:rPr lang="en-US" sz="1200" dirty="0">
                <a:solidFill>
                  <a:srgbClr val="515151"/>
                </a:solidFill>
                <a:latin typeface="Open Sans" panose="020B0606030504020204" pitchFamily="34" charset="0"/>
              </a:rPr>
              <a:t>” to address basic food needs of our students. This has proven to be extremely popular.  </a:t>
            </a:r>
          </a:p>
          <a:p>
            <a:pPr marL="0" marR="0">
              <a:spcBef>
                <a:spcPts val="0"/>
              </a:spcBef>
              <a:spcAft>
                <a:spcPts val="0"/>
              </a:spcAft>
            </a:pPr>
            <a:r>
              <a:rPr lang="en-US" sz="1200" dirty="0">
                <a:solidFill>
                  <a:srgbClr val="515151"/>
                </a:solidFill>
                <a:latin typeface="Open Sans" panose="020B0606030504020204" pitchFamily="34" charset="0"/>
              </a:rPr>
              <a:t> </a:t>
            </a:r>
          </a:p>
          <a:p>
            <a:pPr marL="0" marR="0">
              <a:spcBef>
                <a:spcPts val="0"/>
              </a:spcBef>
              <a:spcAft>
                <a:spcPts val="0"/>
              </a:spcAft>
            </a:pPr>
            <a:r>
              <a:rPr lang="en-US" sz="1200" dirty="0">
                <a:solidFill>
                  <a:srgbClr val="515151"/>
                </a:solidFill>
                <a:latin typeface="Open Sans" panose="020B0606030504020204" pitchFamily="34" charset="0"/>
              </a:rPr>
              <a:t>And last Spring we kicked off our capital campaign. A new building is essential, especially in these difficult times. Students need a space where they can feel safe and secure. We need a space large enough to accommodate all students who wish to  join us, particularly for shabbat and holidays.  We need private space where students can feel comfortable sharing. We are far along in the design and planning and hope to break ground next summer.</a:t>
            </a:r>
          </a:p>
          <a:p>
            <a:pPr marL="0" marR="0">
              <a:spcBef>
                <a:spcPts val="0"/>
              </a:spcBef>
              <a:spcAft>
                <a:spcPts val="0"/>
              </a:spcAft>
            </a:pPr>
            <a:r>
              <a:rPr lang="en-US" sz="1200" dirty="0">
                <a:solidFill>
                  <a:srgbClr val="515151"/>
                </a:solidFill>
                <a:latin typeface="Open Sans" panose="020B0606030504020204" pitchFamily="34" charset="0"/>
              </a:rPr>
              <a:t> </a:t>
            </a:r>
          </a:p>
          <a:p>
            <a:pPr marL="0" marR="0">
              <a:spcBef>
                <a:spcPts val="0"/>
              </a:spcBef>
              <a:spcAft>
                <a:spcPts val="0"/>
              </a:spcAft>
            </a:pPr>
            <a:r>
              <a:rPr lang="en-US" sz="1200" dirty="0">
                <a:solidFill>
                  <a:srgbClr val="515151"/>
                </a:solidFill>
                <a:latin typeface="Open Sans" panose="020B0606030504020204" pitchFamily="34" charset="0"/>
              </a:rPr>
              <a:t>By all these measures, SF Hillel is thriving and meeting the needs of our students, our core mission. I am extremely excited about our growing and engaged board of trustees.  As you’ll see in this report, we’ve refined our mission and vision, updated our financial accounting and reporting, expanded our programming, and brought on new staff. SF Hillel is an integral part of the San Francisco Jewish Community and serves a vital role in supporting our students and creating future Jewish leaders.</a:t>
            </a:r>
          </a:p>
          <a:p>
            <a:pPr marL="0" marR="0">
              <a:spcBef>
                <a:spcPts val="0"/>
              </a:spcBef>
              <a:spcAft>
                <a:spcPts val="0"/>
              </a:spcAft>
            </a:pPr>
            <a:r>
              <a:rPr lang="en-US" sz="1200" dirty="0">
                <a:solidFill>
                  <a:srgbClr val="515151"/>
                </a:solidFill>
                <a:latin typeface="Open Sans" panose="020B0606030504020204" pitchFamily="34" charset="0"/>
              </a:rPr>
              <a:t> </a:t>
            </a:r>
          </a:p>
          <a:p>
            <a:pPr marL="0" marR="0">
              <a:spcBef>
                <a:spcPts val="0"/>
              </a:spcBef>
              <a:spcAft>
                <a:spcPts val="0"/>
              </a:spcAft>
            </a:pPr>
            <a:r>
              <a:rPr lang="en-US" sz="1200" dirty="0">
                <a:solidFill>
                  <a:srgbClr val="515151"/>
                </a:solidFill>
                <a:latin typeface="Open Sans" panose="020B0606030504020204" pitchFamily="34" charset="0"/>
              </a:rPr>
              <a:t>Of course, all of this requires resources.  We look to the local Jewish community to make generous gifts to both our annual campaign and capital campaign so we can continue to succeed in serving our students.</a:t>
            </a:r>
          </a:p>
          <a:p>
            <a:pPr algn="ctr"/>
            <a:endParaRPr lang="en-US" sz="1200" b="0" i="0" dirty="0">
              <a:solidFill>
                <a:srgbClr val="515151"/>
              </a:solidFill>
              <a:effectLst/>
              <a:latin typeface="Open Sans" panose="020B0606030504020204" pitchFamily="34" charset="0"/>
            </a:endParaRPr>
          </a:p>
          <a:p>
            <a:r>
              <a:rPr lang="en-US" sz="1200" b="1" i="0">
                <a:solidFill>
                  <a:srgbClr val="515151"/>
                </a:solidFill>
                <a:effectLst/>
                <a:latin typeface="Open Sans" panose="020B0606030504020204" pitchFamily="34" charset="0"/>
              </a:rPr>
              <a:t>N. Jeremy </a:t>
            </a:r>
            <a:r>
              <a:rPr lang="en-US" sz="1200" b="1" i="0" dirty="0">
                <a:solidFill>
                  <a:srgbClr val="515151"/>
                </a:solidFill>
                <a:effectLst/>
                <a:latin typeface="Open Sans" panose="020B0606030504020204" pitchFamily="34" charset="0"/>
              </a:rPr>
              <a:t>Kasdin</a:t>
            </a:r>
          </a:p>
          <a:p>
            <a:r>
              <a:rPr lang="en-US" sz="1200" b="1" dirty="0">
                <a:solidFill>
                  <a:srgbClr val="515151"/>
                </a:solidFill>
                <a:latin typeface="Open Sans" panose="020B0606030504020204" pitchFamily="34" charset="0"/>
              </a:rPr>
              <a:t>President, Board of Directors</a:t>
            </a:r>
            <a:endParaRPr lang="en-US" sz="1200" b="1" dirty="0"/>
          </a:p>
          <a:p>
            <a:endParaRPr lang="en-US" dirty="0"/>
          </a:p>
        </p:txBody>
      </p:sp>
    </p:spTree>
    <p:extLst>
      <p:ext uri="{BB962C8B-B14F-4D97-AF65-F5344CB8AC3E}">
        <p14:creationId xmlns:p14="http://schemas.microsoft.com/office/powerpoint/2010/main" val="1601470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7AB94A-B4B8-1490-A2DD-9BB30C584FCB}"/>
              </a:ext>
            </a:extLst>
          </p:cNvPr>
          <p:cNvSpPr/>
          <p:nvPr/>
        </p:nvSpPr>
        <p:spPr>
          <a:xfrm>
            <a:off x="0" y="0"/>
            <a:ext cx="12192000" cy="1816100"/>
          </a:xfrm>
          <a:prstGeom prst="rect">
            <a:avLst/>
          </a:prstGeom>
          <a:solidFill>
            <a:srgbClr val="0054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C60E835-394C-3D4A-301D-3F692B01FD26}"/>
              </a:ext>
            </a:extLst>
          </p:cNvPr>
          <p:cNvSpPr txBox="1"/>
          <p:nvPr/>
        </p:nvSpPr>
        <p:spPr>
          <a:xfrm>
            <a:off x="609600" y="685800"/>
            <a:ext cx="8026400" cy="1231106"/>
          </a:xfrm>
          <a:prstGeom prst="rect">
            <a:avLst/>
          </a:prstGeom>
          <a:noFill/>
        </p:spPr>
        <p:txBody>
          <a:bodyPr wrap="square" rtlCol="0">
            <a:spAutoFit/>
          </a:bodyPr>
          <a:lstStyle/>
          <a:p>
            <a:r>
              <a:rPr lang="en-US" sz="2800" b="1" i="0" dirty="0">
                <a:solidFill>
                  <a:schemeClr val="bg1"/>
                </a:solidFill>
                <a:effectLst/>
                <a:latin typeface="Open Sans" panose="020B0606030504020204" pitchFamily="34" charset="0"/>
              </a:rPr>
              <a:t>Executive Director’s Message</a:t>
            </a:r>
          </a:p>
          <a:p>
            <a:endParaRPr lang="en-US" sz="2800" b="1" dirty="0">
              <a:solidFill>
                <a:srgbClr val="515151"/>
              </a:solidFill>
              <a:latin typeface="Open Sans" panose="020B0606030504020204" pitchFamily="34" charset="0"/>
            </a:endParaRPr>
          </a:p>
          <a:p>
            <a:endParaRPr lang="en-US" dirty="0"/>
          </a:p>
        </p:txBody>
      </p:sp>
      <p:sp>
        <p:nvSpPr>
          <p:cNvPr id="2" name="TextBox 1">
            <a:extLst>
              <a:ext uri="{FF2B5EF4-FFF2-40B4-BE49-F238E27FC236}">
                <a16:creationId xmlns:a16="http://schemas.microsoft.com/office/drawing/2014/main" id="{D135CC6C-F5EC-AC02-995F-7D7A78EB25FE}"/>
              </a:ext>
            </a:extLst>
          </p:cNvPr>
          <p:cNvSpPr txBox="1"/>
          <p:nvPr/>
        </p:nvSpPr>
        <p:spPr>
          <a:xfrm>
            <a:off x="609600" y="2426966"/>
            <a:ext cx="8369630" cy="3970318"/>
          </a:xfrm>
          <a:prstGeom prst="rect">
            <a:avLst/>
          </a:prstGeom>
          <a:noFill/>
        </p:spPr>
        <p:txBody>
          <a:bodyPr wrap="square" rtlCol="0">
            <a:spAutoFit/>
          </a:bodyPr>
          <a:lstStyle/>
          <a:p>
            <a:r>
              <a:rPr lang="en-US" sz="1200" dirty="0">
                <a:solidFill>
                  <a:srgbClr val="515151"/>
                </a:solidFill>
                <a:latin typeface="Open Sans" panose="020B0606030504020204" pitchFamily="34" charset="0"/>
              </a:rPr>
              <a:t>Dear SF Hillel Community,</a:t>
            </a:r>
          </a:p>
          <a:p>
            <a:endParaRPr lang="en-US" sz="1200" dirty="0">
              <a:solidFill>
                <a:srgbClr val="515151"/>
              </a:solidFill>
              <a:latin typeface="Open Sans" panose="020B0606030504020204" pitchFamily="34" charset="0"/>
            </a:endParaRPr>
          </a:p>
          <a:p>
            <a:r>
              <a:rPr lang="en-US" sz="1200" dirty="0">
                <a:solidFill>
                  <a:srgbClr val="515151"/>
                </a:solidFill>
                <a:latin typeface="Open Sans" panose="020B0606030504020204" pitchFamily="34" charset="0"/>
              </a:rPr>
              <a:t>Welcome to our new annual report!  As I write this, I just passed my eight-month mark since the board of directors entrusted the important duty of running this critical organization to me. SF Hillel is </a:t>
            </a:r>
            <a:r>
              <a:rPr lang="en-US" sz="1200" i="1" dirty="0">
                <a:solidFill>
                  <a:srgbClr val="515151"/>
                </a:solidFill>
                <a:latin typeface="Open Sans" panose="020B0606030504020204" pitchFamily="34" charset="0"/>
              </a:rPr>
              <a:t>the</a:t>
            </a:r>
            <a:r>
              <a:rPr lang="en-US" sz="1200" dirty="0">
                <a:solidFill>
                  <a:srgbClr val="515151"/>
                </a:solidFill>
                <a:latin typeface="Open Sans" panose="020B0606030504020204" pitchFamily="34" charset="0"/>
              </a:rPr>
              <a:t> center for Jewish life for undergraduate and graduate students in San Francisco. With Jewish engagement on the decline, we’re on the front line of connecting students with their Jewish identify and each other. I like to say we’re fortifying the future of the Jewish people one college student at a time.</a:t>
            </a:r>
          </a:p>
          <a:p>
            <a:endParaRPr lang="en-US" sz="1200" dirty="0">
              <a:solidFill>
                <a:srgbClr val="515151"/>
              </a:solidFill>
              <a:latin typeface="Open Sans" panose="020B0606030504020204" pitchFamily="34" charset="0"/>
            </a:endParaRPr>
          </a:p>
          <a:p>
            <a:r>
              <a:rPr lang="en-US" sz="1200" dirty="0">
                <a:solidFill>
                  <a:srgbClr val="515151"/>
                </a:solidFill>
                <a:latin typeface="Open Sans" panose="020B0606030504020204" pitchFamily="34" charset="0"/>
              </a:rPr>
              <a:t>In this annual report you’ll find our mission statement, our core values, and our aspirations as to what we want to become. You’ll find the list of campuses we serve, our student engagement data from last year as well as our financials, not to mention a photo album highlighting many of our colorful and varied events over the course of the year. You’ll even find a high-level summary of our strategic objectives and our critical capital campaign. </a:t>
            </a:r>
          </a:p>
          <a:p>
            <a:endParaRPr lang="en-US" sz="1200" dirty="0">
              <a:solidFill>
                <a:srgbClr val="515151"/>
              </a:solidFill>
              <a:latin typeface="Open Sans" panose="020B0606030504020204" pitchFamily="34" charset="0"/>
            </a:endParaRPr>
          </a:p>
          <a:p>
            <a:r>
              <a:rPr lang="en-US" sz="1200" dirty="0">
                <a:solidFill>
                  <a:srgbClr val="515151"/>
                </a:solidFill>
                <a:latin typeface="Open Sans" panose="020B0606030504020204" pitchFamily="34" charset="0"/>
              </a:rPr>
              <a:t>Ultimately, it’s all about the students and supporting them in their journeys, regardless of where they come from or where they’re going. And everything we’re able to do is because of support from community members like you. Thank you for supporting us and thank you for taking the time to read this report. </a:t>
            </a:r>
            <a:endParaRPr lang="en-US" sz="2000" dirty="0">
              <a:solidFill>
                <a:srgbClr val="515151"/>
              </a:solidFill>
              <a:latin typeface="Open Sans" panose="020B0606030504020204" pitchFamily="34" charset="0"/>
            </a:endParaRPr>
          </a:p>
          <a:p>
            <a:pPr algn="ctr"/>
            <a:endParaRPr lang="en-US" sz="1200" b="0" i="0" dirty="0">
              <a:solidFill>
                <a:srgbClr val="515151"/>
              </a:solidFill>
              <a:effectLst/>
              <a:latin typeface="Open Sans" panose="020B0606030504020204" pitchFamily="34" charset="0"/>
            </a:endParaRPr>
          </a:p>
          <a:p>
            <a:r>
              <a:rPr lang="en-US" sz="1200" b="1" i="0" dirty="0">
                <a:solidFill>
                  <a:srgbClr val="515151"/>
                </a:solidFill>
                <a:effectLst/>
                <a:latin typeface="Open Sans" panose="020B0606030504020204" pitchFamily="34" charset="0"/>
              </a:rPr>
              <a:t>Roger Feigelson</a:t>
            </a:r>
          </a:p>
          <a:p>
            <a:r>
              <a:rPr lang="en-US" sz="1200" b="1" dirty="0">
                <a:solidFill>
                  <a:srgbClr val="515151"/>
                </a:solidFill>
                <a:latin typeface="Open Sans" panose="020B0606030504020204" pitchFamily="34" charset="0"/>
              </a:rPr>
              <a:t>Executive Director</a:t>
            </a:r>
            <a:endParaRPr lang="en-US" sz="1200" b="1" dirty="0"/>
          </a:p>
          <a:p>
            <a:endParaRPr lang="en-US" dirty="0"/>
          </a:p>
        </p:txBody>
      </p:sp>
      <p:pic>
        <p:nvPicPr>
          <p:cNvPr id="8" name="Picture 7" descr="A person in a suit and tie&#10;&#10;Description automatically generated">
            <a:extLst>
              <a:ext uri="{FF2B5EF4-FFF2-40B4-BE49-F238E27FC236}">
                <a16:creationId xmlns:a16="http://schemas.microsoft.com/office/drawing/2014/main" id="{8BF9BCCF-3EA4-1C96-7E15-D825E65FF935}"/>
              </a:ext>
            </a:extLst>
          </p:cNvPr>
          <p:cNvPicPr>
            <a:picLocks noChangeAspect="1"/>
          </p:cNvPicPr>
          <p:nvPr/>
        </p:nvPicPr>
        <p:blipFill>
          <a:blip r:embed="rId3"/>
          <a:stretch>
            <a:fillRect/>
          </a:stretch>
        </p:blipFill>
        <p:spPr>
          <a:xfrm>
            <a:off x="8797819" y="460716"/>
            <a:ext cx="2063961" cy="2269783"/>
          </a:xfrm>
          <a:prstGeom prst="rect">
            <a:avLst/>
          </a:prstGeom>
          <a:ln>
            <a:solidFill>
              <a:schemeClr val="accent6">
                <a:lumMod val="40000"/>
                <a:lumOff val="60000"/>
              </a:schemeClr>
            </a:solidFill>
          </a:ln>
        </p:spPr>
      </p:pic>
    </p:spTree>
    <p:extLst>
      <p:ext uri="{BB962C8B-B14F-4D97-AF65-F5344CB8AC3E}">
        <p14:creationId xmlns:p14="http://schemas.microsoft.com/office/powerpoint/2010/main" val="1863669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551D81F-4482-42CC-B2ED-BA649EBAEC1E}" type="slidenum">
              <a:rPr lang="en-US" smtClean="0"/>
              <a:pPr/>
              <a:t>8</a:t>
            </a:fld>
            <a:endParaRPr lang="en-US" dirty="0"/>
          </a:p>
        </p:txBody>
      </p:sp>
      <p:grpSp>
        <p:nvGrpSpPr>
          <p:cNvPr id="79" name="Group 78"/>
          <p:cNvGrpSpPr/>
          <p:nvPr/>
        </p:nvGrpSpPr>
        <p:grpSpPr>
          <a:xfrm>
            <a:off x="0" y="2326870"/>
            <a:ext cx="3606317" cy="3193356"/>
            <a:chOff x="280067" y="2344126"/>
            <a:chExt cx="2555529" cy="2510891"/>
          </a:xfrm>
        </p:grpSpPr>
        <p:sp>
          <p:nvSpPr>
            <p:cNvPr id="80" name="Rectangle 79"/>
            <p:cNvSpPr/>
            <p:nvPr/>
          </p:nvSpPr>
          <p:spPr>
            <a:xfrm>
              <a:off x="280067" y="3799690"/>
              <a:ext cx="2418103" cy="434419"/>
            </a:xfrm>
            <a:prstGeom prst="rect">
              <a:avLst/>
            </a:prstGeom>
            <a:solidFill>
              <a:srgbClr val="003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80067" y="3071908"/>
              <a:ext cx="2133817" cy="481261"/>
            </a:xfrm>
            <a:prstGeom prst="rect">
              <a:avLst/>
            </a:prstGeom>
            <a:solidFill>
              <a:srgbClr val="5224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280067" y="4480631"/>
              <a:ext cx="2555529" cy="374386"/>
            </a:xfrm>
            <a:prstGeom prst="rect">
              <a:avLst/>
            </a:prstGeom>
            <a:solidFill>
              <a:srgbClr val="9C21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80067" y="2344126"/>
              <a:ext cx="2133817" cy="481261"/>
            </a:xfrm>
            <a:prstGeom prst="rect">
              <a:avLst/>
            </a:prstGeom>
            <a:solidFill>
              <a:srgbClr val="0054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p:cNvGrpSpPr/>
          <p:nvPr/>
        </p:nvGrpSpPr>
        <p:grpSpPr>
          <a:xfrm>
            <a:off x="1938149" y="1816945"/>
            <a:ext cx="4240567" cy="4276471"/>
            <a:chOff x="3139953" y="2327728"/>
            <a:chExt cx="2864094" cy="2888344"/>
          </a:xfrm>
          <a:effectLst/>
        </p:grpSpPr>
        <p:grpSp>
          <p:nvGrpSpPr>
            <p:cNvPr id="85" name="Group 84"/>
            <p:cNvGrpSpPr/>
            <p:nvPr/>
          </p:nvGrpSpPr>
          <p:grpSpPr>
            <a:xfrm>
              <a:off x="3139953" y="2327728"/>
              <a:ext cx="2864094" cy="2888344"/>
              <a:chOff x="1909763" y="787401"/>
              <a:chExt cx="5249863" cy="5294313"/>
            </a:xfrm>
          </p:grpSpPr>
          <p:sp>
            <p:nvSpPr>
              <p:cNvPr id="90" name="Freeform 8"/>
              <p:cNvSpPr>
                <a:spLocks/>
              </p:cNvSpPr>
              <p:nvPr/>
            </p:nvSpPr>
            <p:spPr bwMode="auto">
              <a:xfrm>
                <a:off x="1909763" y="1087438"/>
                <a:ext cx="4964113" cy="1371600"/>
              </a:xfrm>
              <a:custGeom>
                <a:avLst/>
                <a:gdLst>
                  <a:gd name="T0" fmla="*/ 139 w 1321"/>
                  <a:gd name="T1" fmla="*/ 223 h 365"/>
                  <a:gd name="T2" fmla="*/ 1121 w 1321"/>
                  <a:gd name="T3" fmla="*/ 365 h 365"/>
                  <a:gd name="T4" fmla="*/ 1252 w 1321"/>
                  <a:gd name="T5" fmla="*/ 286 h 365"/>
                  <a:gd name="T6" fmla="*/ 20 w 1321"/>
                  <a:gd name="T7" fmla="*/ 99 h 365"/>
                  <a:gd name="T8" fmla="*/ 139 w 1321"/>
                  <a:gd name="T9" fmla="*/ 223 h 365"/>
                </a:gdLst>
                <a:ahLst/>
                <a:cxnLst>
                  <a:cxn ang="0">
                    <a:pos x="T0" y="T1"/>
                  </a:cxn>
                  <a:cxn ang="0">
                    <a:pos x="T2" y="T3"/>
                  </a:cxn>
                  <a:cxn ang="0">
                    <a:pos x="T4" y="T5"/>
                  </a:cxn>
                  <a:cxn ang="0">
                    <a:pos x="T6" y="T7"/>
                  </a:cxn>
                  <a:cxn ang="0">
                    <a:pos x="T8" y="T9"/>
                  </a:cxn>
                </a:cxnLst>
                <a:rect l="0" t="0" r="r" b="b"/>
                <a:pathLst>
                  <a:path w="1321" h="365">
                    <a:moveTo>
                      <a:pt x="139" y="223"/>
                    </a:moveTo>
                    <a:cubicBezTo>
                      <a:pt x="371" y="223"/>
                      <a:pt x="878" y="297"/>
                      <a:pt x="1121" y="365"/>
                    </a:cubicBezTo>
                    <a:cubicBezTo>
                      <a:pt x="1186" y="341"/>
                      <a:pt x="1232" y="312"/>
                      <a:pt x="1252" y="286"/>
                    </a:cubicBezTo>
                    <a:cubicBezTo>
                      <a:pt x="1321" y="197"/>
                      <a:pt x="0" y="0"/>
                      <a:pt x="20" y="99"/>
                    </a:cubicBezTo>
                    <a:cubicBezTo>
                      <a:pt x="27" y="132"/>
                      <a:pt x="69" y="177"/>
                      <a:pt x="139" y="223"/>
                    </a:cubicBezTo>
                    <a:close/>
                  </a:path>
                </a:pathLst>
              </a:custGeom>
              <a:solidFill>
                <a:srgbClr val="00543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1" name="Freeform 10"/>
              <p:cNvSpPr>
                <a:spLocks/>
              </p:cNvSpPr>
              <p:nvPr/>
            </p:nvSpPr>
            <p:spPr bwMode="auto">
              <a:xfrm>
                <a:off x="2308226" y="2233613"/>
                <a:ext cx="4010025" cy="1473200"/>
              </a:xfrm>
              <a:custGeom>
                <a:avLst/>
                <a:gdLst>
                  <a:gd name="T0" fmla="*/ 43 w 1067"/>
                  <a:gd name="T1" fmla="*/ 68 h 392"/>
                  <a:gd name="T2" fmla="*/ 268 w 1067"/>
                  <a:gd name="T3" fmla="*/ 225 h 392"/>
                  <a:gd name="T4" fmla="*/ 874 w 1067"/>
                  <a:gd name="T5" fmla="*/ 392 h 392"/>
                  <a:gd name="T6" fmla="*/ 990 w 1067"/>
                  <a:gd name="T7" fmla="*/ 338 h 392"/>
                  <a:gd name="T8" fmla="*/ 977 w 1067"/>
                  <a:gd name="T9" fmla="*/ 315 h 392"/>
                  <a:gd name="T10" fmla="*/ 1014 w 1067"/>
                  <a:gd name="T11" fmla="*/ 291 h 392"/>
                  <a:gd name="T12" fmla="*/ 43 w 1067"/>
                  <a:gd name="T13" fmla="*/ 68 h 392"/>
                </a:gdLst>
                <a:ahLst/>
                <a:cxnLst>
                  <a:cxn ang="0">
                    <a:pos x="T0" y="T1"/>
                  </a:cxn>
                  <a:cxn ang="0">
                    <a:pos x="T2" y="T3"/>
                  </a:cxn>
                  <a:cxn ang="0">
                    <a:pos x="T4" y="T5"/>
                  </a:cxn>
                  <a:cxn ang="0">
                    <a:pos x="T6" y="T7"/>
                  </a:cxn>
                  <a:cxn ang="0">
                    <a:pos x="T8" y="T9"/>
                  </a:cxn>
                  <a:cxn ang="0">
                    <a:pos x="T10" y="T11"/>
                  </a:cxn>
                  <a:cxn ang="0">
                    <a:pos x="T12" y="T13"/>
                  </a:cxn>
                </a:cxnLst>
                <a:rect l="0" t="0" r="r" b="b"/>
                <a:pathLst>
                  <a:path w="1067" h="392">
                    <a:moveTo>
                      <a:pt x="43" y="68"/>
                    </a:moveTo>
                    <a:cubicBezTo>
                      <a:pt x="58" y="93"/>
                      <a:pt x="137" y="165"/>
                      <a:pt x="268" y="225"/>
                    </a:cubicBezTo>
                    <a:cubicBezTo>
                      <a:pt x="510" y="272"/>
                      <a:pt x="802" y="345"/>
                      <a:pt x="874" y="392"/>
                    </a:cubicBezTo>
                    <a:cubicBezTo>
                      <a:pt x="941" y="386"/>
                      <a:pt x="990" y="364"/>
                      <a:pt x="990" y="338"/>
                    </a:cubicBezTo>
                    <a:cubicBezTo>
                      <a:pt x="990" y="329"/>
                      <a:pt x="985" y="322"/>
                      <a:pt x="977" y="315"/>
                    </a:cubicBezTo>
                    <a:cubicBezTo>
                      <a:pt x="994" y="309"/>
                      <a:pt x="1007" y="301"/>
                      <a:pt x="1014" y="291"/>
                    </a:cubicBezTo>
                    <a:cubicBezTo>
                      <a:pt x="1067" y="223"/>
                      <a:pt x="0" y="0"/>
                      <a:pt x="43" y="68"/>
                    </a:cubicBezTo>
                    <a:close/>
                  </a:path>
                </a:pathLst>
              </a:custGeom>
              <a:solidFill>
                <a:srgbClr val="5224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11"/>
              <p:cNvSpPr>
                <a:spLocks/>
              </p:cNvSpPr>
              <p:nvPr/>
            </p:nvSpPr>
            <p:spPr bwMode="auto">
              <a:xfrm>
                <a:off x="2844801" y="3354388"/>
                <a:ext cx="2943225" cy="1465263"/>
              </a:xfrm>
              <a:custGeom>
                <a:avLst/>
                <a:gdLst>
                  <a:gd name="T0" fmla="*/ 42 w 783"/>
                  <a:gd name="T1" fmla="*/ 68 h 390"/>
                  <a:gd name="T2" fmla="*/ 405 w 783"/>
                  <a:gd name="T3" fmla="*/ 276 h 390"/>
                  <a:gd name="T4" fmla="*/ 389 w 783"/>
                  <a:gd name="T5" fmla="*/ 292 h 390"/>
                  <a:gd name="T6" fmla="*/ 609 w 783"/>
                  <a:gd name="T7" fmla="*/ 390 h 390"/>
                  <a:gd name="T8" fmla="*/ 679 w 783"/>
                  <a:gd name="T9" fmla="*/ 344 h 390"/>
                  <a:gd name="T10" fmla="*/ 730 w 783"/>
                  <a:gd name="T11" fmla="*/ 311 h 390"/>
                  <a:gd name="T12" fmla="*/ 42 w 783"/>
                  <a:gd name="T13" fmla="*/ 68 h 390"/>
                </a:gdLst>
                <a:ahLst/>
                <a:cxnLst>
                  <a:cxn ang="0">
                    <a:pos x="T0" y="T1"/>
                  </a:cxn>
                  <a:cxn ang="0">
                    <a:pos x="T2" y="T3"/>
                  </a:cxn>
                  <a:cxn ang="0">
                    <a:pos x="T4" y="T5"/>
                  </a:cxn>
                  <a:cxn ang="0">
                    <a:pos x="T6" y="T7"/>
                  </a:cxn>
                  <a:cxn ang="0">
                    <a:pos x="T8" y="T9"/>
                  </a:cxn>
                  <a:cxn ang="0">
                    <a:pos x="T10" y="T11"/>
                  </a:cxn>
                  <a:cxn ang="0">
                    <a:pos x="T12" y="T13"/>
                  </a:cxn>
                </a:cxnLst>
                <a:rect l="0" t="0" r="r" b="b"/>
                <a:pathLst>
                  <a:path w="783" h="390">
                    <a:moveTo>
                      <a:pt x="42" y="68"/>
                    </a:moveTo>
                    <a:cubicBezTo>
                      <a:pt x="62" y="101"/>
                      <a:pt x="192" y="214"/>
                      <a:pt x="405" y="276"/>
                    </a:cubicBezTo>
                    <a:cubicBezTo>
                      <a:pt x="399" y="281"/>
                      <a:pt x="393" y="287"/>
                      <a:pt x="389" y="292"/>
                    </a:cubicBezTo>
                    <a:cubicBezTo>
                      <a:pt x="482" y="326"/>
                      <a:pt x="564" y="361"/>
                      <a:pt x="609" y="390"/>
                    </a:cubicBezTo>
                    <a:cubicBezTo>
                      <a:pt x="642" y="380"/>
                      <a:pt x="668" y="364"/>
                      <a:pt x="679" y="344"/>
                    </a:cubicBezTo>
                    <a:cubicBezTo>
                      <a:pt x="708" y="349"/>
                      <a:pt x="707" y="340"/>
                      <a:pt x="730" y="311"/>
                    </a:cubicBezTo>
                    <a:cubicBezTo>
                      <a:pt x="783" y="242"/>
                      <a:pt x="0" y="0"/>
                      <a:pt x="42" y="68"/>
                    </a:cubicBezTo>
                    <a:close/>
                  </a:path>
                </a:pathLst>
              </a:custGeom>
              <a:solidFill>
                <a:srgbClr val="0039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5"/>
              <p:cNvSpPr>
                <a:spLocks/>
              </p:cNvSpPr>
              <p:nvPr/>
            </p:nvSpPr>
            <p:spPr bwMode="auto">
              <a:xfrm>
                <a:off x="1998663" y="787401"/>
                <a:ext cx="5160963" cy="1739900"/>
              </a:xfrm>
              <a:custGeom>
                <a:avLst/>
                <a:gdLst>
                  <a:gd name="T0" fmla="*/ 1298 w 1373"/>
                  <a:gd name="T1" fmla="*/ 261 h 463"/>
                  <a:gd name="T2" fmla="*/ 671 w 1373"/>
                  <a:gd name="T3" fmla="*/ 419 h 463"/>
                  <a:gd name="T4" fmla="*/ 94 w 1373"/>
                  <a:gd name="T5" fmla="*/ 366 h 463"/>
                  <a:gd name="T6" fmla="*/ 0 w 1373"/>
                  <a:gd name="T7" fmla="*/ 188 h 463"/>
                  <a:gd name="T8" fmla="*/ 680 w 1373"/>
                  <a:gd name="T9" fmla="*/ 238 h 463"/>
                  <a:gd name="T10" fmla="*/ 1373 w 1373"/>
                  <a:gd name="T11" fmla="*/ 0 h 463"/>
                  <a:gd name="T12" fmla="*/ 1298 w 1373"/>
                  <a:gd name="T13" fmla="*/ 261 h 463"/>
                </a:gdLst>
                <a:ahLst/>
                <a:cxnLst>
                  <a:cxn ang="0">
                    <a:pos x="T0" y="T1"/>
                  </a:cxn>
                  <a:cxn ang="0">
                    <a:pos x="T2" y="T3"/>
                  </a:cxn>
                  <a:cxn ang="0">
                    <a:pos x="T4" y="T5"/>
                  </a:cxn>
                  <a:cxn ang="0">
                    <a:pos x="T6" y="T7"/>
                  </a:cxn>
                  <a:cxn ang="0">
                    <a:pos x="T8" y="T9"/>
                  </a:cxn>
                  <a:cxn ang="0">
                    <a:pos x="T10" y="T11"/>
                  </a:cxn>
                  <a:cxn ang="0">
                    <a:pos x="T12" y="T13"/>
                  </a:cxn>
                </a:cxnLst>
                <a:rect l="0" t="0" r="r" b="b"/>
                <a:pathLst>
                  <a:path w="1373" h="463">
                    <a:moveTo>
                      <a:pt x="1298" y="261"/>
                    </a:moveTo>
                    <a:cubicBezTo>
                      <a:pt x="1298" y="261"/>
                      <a:pt x="1148" y="377"/>
                      <a:pt x="671" y="419"/>
                    </a:cubicBezTo>
                    <a:cubicBezTo>
                      <a:pt x="188" y="463"/>
                      <a:pt x="94" y="366"/>
                      <a:pt x="94" y="366"/>
                    </a:cubicBezTo>
                    <a:cubicBezTo>
                      <a:pt x="0" y="188"/>
                      <a:pt x="0" y="188"/>
                      <a:pt x="0" y="188"/>
                    </a:cubicBezTo>
                    <a:cubicBezTo>
                      <a:pt x="0" y="188"/>
                      <a:pt x="146" y="293"/>
                      <a:pt x="680" y="238"/>
                    </a:cubicBezTo>
                    <a:cubicBezTo>
                      <a:pt x="1331" y="171"/>
                      <a:pt x="1373" y="0"/>
                      <a:pt x="1373" y="0"/>
                    </a:cubicBezTo>
                    <a:lnTo>
                      <a:pt x="1298" y="261"/>
                    </a:lnTo>
                    <a:close/>
                  </a:path>
                </a:pathLst>
              </a:custGeom>
              <a:solidFill>
                <a:schemeClr val="accent6">
                  <a:lumMod val="40000"/>
                  <a:lumOff val="6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6"/>
              <p:cNvSpPr>
                <a:spLocks/>
              </p:cNvSpPr>
              <p:nvPr/>
            </p:nvSpPr>
            <p:spPr bwMode="auto">
              <a:xfrm>
                <a:off x="2509837" y="2162176"/>
                <a:ext cx="4105275" cy="1368425"/>
              </a:xfrm>
              <a:custGeom>
                <a:avLst/>
                <a:gdLst>
                  <a:gd name="T0" fmla="*/ 1019 w 1092"/>
                  <a:gd name="T1" fmla="*/ 211 h 364"/>
                  <a:gd name="T2" fmla="*/ 536 w 1092"/>
                  <a:gd name="T3" fmla="*/ 334 h 364"/>
                  <a:gd name="T4" fmla="*/ 100 w 1092"/>
                  <a:gd name="T5" fmla="*/ 285 h 364"/>
                  <a:gd name="T6" fmla="*/ 0 w 1092"/>
                  <a:gd name="T7" fmla="*/ 103 h 364"/>
                  <a:gd name="T8" fmla="*/ 546 w 1092"/>
                  <a:gd name="T9" fmla="*/ 144 h 364"/>
                  <a:gd name="T10" fmla="*/ 1092 w 1092"/>
                  <a:gd name="T11" fmla="*/ 0 h 364"/>
                  <a:gd name="T12" fmla="*/ 1019 w 1092"/>
                  <a:gd name="T13" fmla="*/ 211 h 364"/>
                </a:gdLst>
                <a:ahLst/>
                <a:cxnLst>
                  <a:cxn ang="0">
                    <a:pos x="T0" y="T1"/>
                  </a:cxn>
                  <a:cxn ang="0">
                    <a:pos x="T2" y="T3"/>
                  </a:cxn>
                  <a:cxn ang="0">
                    <a:pos x="T4" y="T5"/>
                  </a:cxn>
                  <a:cxn ang="0">
                    <a:pos x="T6" y="T7"/>
                  </a:cxn>
                  <a:cxn ang="0">
                    <a:pos x="T8" y="T9"/>
                  </a:cxn>
                  <a:cxn ang="0">
                    <a:pos x="T10" y="T11"/>
                  </a:cxn>
                  <a:cxn ang="0">
                    <a:pos x="T12" y="T13"/>
                  </a:cxn>
                </a:cxnLst>
                <a:rect l="0" t="0" r="r" b="b"/>
                <a:pathLst>
                  <a:path w="1092" h="364">
                    <a:moveTo>
                      <a:pt x="1019" y="211"/>
                    </a:moveTo>
                    <a:cubicBezTo>
                      <a:pt x="1019" y="211"/>
                      <a:pt x="941" y="301"/>
                      <a:pt x="536" y="334"/>
                    </a:cubicBezTo>
                    <a:cubicBezTo>
                      <a:pt x="175" y="364"/>
                      <a:pt x="100" y="285"/>
                      <a:pt x="100" y="285"/>
                    </a:cubicBezTo>
                    <a:cubicBezTo>
                      <a:pt x="0" y="103"/>
                      <a:pt x="0" y="103"/>
                      <a:pt x="0" y="103"/>
                    </a:cubicBezTo>
                    <a:cubicBezTo>
                      <a:pt x="0" y="103"/>
                      <a:pt x="118" y="182"/>
                      <a:pt x="546" y="144"/>
                    </a:cubicBezTo>
                    <a:cubicBezTo>
                      <a:pt x="981" y="104"/>
                      <a:pt x="1092" y="0"/>
                      <a:pt x="1092" y="0"/>
                    </a:cubicBezTo>
                    <a:lnTo>
                      <a:pt x="1019" y="211"/>
                    </a:lnTo>
                    <a:close/>
                  </a:path>
                </a:pathLst>
              </a:cu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5" name="Freeform 7"/>
              <p:cNvSpPr>
                <a:spLocks/>
              </p:cNvSpPr>
              <p:nvPr/>
            </p:nvSpPr>
            <p:spPr bwMode="auto">
              <a:xfrm>
                <a:off x="3017838" y="3316288"/>
                <a:ext cx="3108325" cy="1228725"/>
              </a:xfrm>
              <a:custGeom>
                <a:avLst/>
                <a:gdLst>
                  <a:gd name="T0" fmla="*/ 748 w 827"/>
                  <a:gd name="T1" fmla="*/ 211 h 327"/>
                  <a:gd name="T2" fmla="*/ 407 w 827"/>
                  <a:gd name="T3" fmla="*/ 305 h 327"/>
                  <a:gd name="T4" fmla="*/ 111 w 827"/>
                  <a:gd name="T5" fmla="*/ 268 h 327"/>
                  <a:gd name="T6" fmla="*/ 0 w 827"/>
                  <a:gd name="T7" fmla="*/ 83 h 327"/>
                  <a:gd name="T8" fmla="*/ 416 w 827"/>
                  <a:gd name="T9" fmla="*/ 113 h 327"/>
                  <a:gd name="T10" fmla="*/ 827 w 827"/>
                  <a:gd name="T11" fmla="*/ 0 h 327"/>
                  <a:gd name="T12" fmla="*/ 748 w 827"/>
                  <a:gd name="T13" fmla="*/ 211 h 327"/>
                </a:gdLst>
                <a:ahLst/>
                <a:cxnLst>
                  <a:cxn ang="0">
                    <a:pos x="T0" y="T1"/>
                  </a:cxn>
                  <a:cxn ang="0">
                    <a:pos x="T2" y="T3"/>
                  </a:cxn>
                  <a:cxn ang="0">
                    <a:pos x="T4" y="T5"/>
                  </a:cxn>
                  <a:cxn ang="0">
                    <a:pos x="T6" y="T7"/>
                  </a:cxn>
                  <a:cxn ang="0">
                    <a:pos x="T8" y="T9"/>
                  </a:cxn>
                  <a:cxn ang="0">
                    <a:pos x="T10" y="T11"/>
                  </a:cxn>
                  <a:cxn ang="0">
                    <a:pos x="T12" y="T13"/>
                  </a:cxn>
                </a:cxnLst>
                <a:rect l="0" t="0" r="r" b="b"/>
                <a:pathLst>
                  <a:path w="827" h="327">
                    <a:moveTo>
                      <a:pt x="748" y="211"/>
                    </a:moveTo>
                    <a:cubicBezTo>
                      <a:pt x="748" y="211"/>
                      <a:pt x="711" y="279"/>
                      <a:pt x="407" y="305"/>
                    </a:cubicBezTo>
                    <a:cubicBezTo>
                      <a:pt x="135" y="327"/>
                      <a:pt x="111" y="268"/>
                      <a:pt x="111" y="268"/>
                    </a:cubicBezTo>
                    <a:cubicBezTo>
                      <a:pt x="0" y="83"/>
                      <a:pt x="0" y="83"/>
                      <a:pt x="0" y="83"/>
                    </a:cubicBezTo>
                    <a:cubicBezTo>
                      <a:pt x="0" y="83"/>
                      <a:pt x="94" y="142"/>
                      <a:pt x="416" y="113"/>
                    </a:cubicBezTo>
                    <a:cubicBezTo>
                      <a:pt x="743" y="83"/>
                      <a:pt x="827" y="0"/>
                      <a:pt x="827" y="0"/>
                    </a:cubicBezTo>
                    <a:lnTo>
                      <a:pt x="748" y="211"/>
                    </a:lnTo>
                    <a:close/>
                  </a:path>
                </a:pathLst>
              </a:custGeom>
              <a:solidFill>
                <a:schemeClr val="accent1">
                  <a:lumMod val="60000"/>
                  <a:lumOff val="40000"/>
                </a:schemeClr>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 name="Freeform 9"/>
              <p:cNvSpPr>
                <a:spLocks/>
              </p:cNvSpPr>
              <p:nvPr/>
            </p:nvSpPr>
            <p:spPr bwMode="auto">
              <a:xfrm>
                <a:off x="3438526" y="4511676"/>
                <a:ext cx="1830388" cy="1570038"/>
              </a:xfrm>
              <a:custGeom>
                <a:avLst/>
                <a:gdLst>
                  <a:gd name="T0" fmla="*/ 251 w 487"/>
                  <a:gd name="T1" fmla="*/ 261 h 418"/>
                  <a:gd name="T2" fmla="*/ 458 w 487"/>
                  <a:gd name="T3" fmla="*/ 413 h 418"/>
                  <a:gd name="T4" fmla="*/ 483 w 487"/>
                  <a:gd name="T5" fmla="*/ 280 h 418"/>
                  <a:gd name="T6" fmla="*/ 42 w 487"/>
                  <a:gd name="T7" fmla="*/ 68 h 418"/>
                  <a:gd name="T8" fmla="*/ 251 w 487"/>
                  <a:gd name="T9" fmla="*/ 261 h 418"/>
                </a:gdLst>
                <a:ahLst/>
                <a:cxnLst>
                  <a:cxn ang="0">
                    <a:pos x="T0" y="T1"/>
                  </a:cxn>
                  <a:cxn ang="0">
                    <a:pos x="T2" y="T3"/>
                  </a:cxn>
                  <a:cxn ang="0">
                    <a:pos x="T4" y="T5"/>
                  </a:cxn>
                  <a:cxn ang="0">
                    <a:pos x="T6" y="T7"/>
                  </a:cxn>
                  <a:cxn ang="0">
                    <a:pos x="T8" y="T9"/>
                  </a:cxn>
                </a:cxnLst>
                <a:rect l="0" t="0" r="r" b="b"/>
                <a:pathLst>
                  <a:path w="487" h="418">
                    <a:moveTo>
                      <a:pt x="251" y="261"/>
                    </a:moveTo>
                    <a:cubicBezTo>
                      <a:pt x="355" y="309"/>
                      <a:pt x="454" y="370"/>
                      <a:pt x="458" y="413"/>
                    </a:cubicBezTo>
                    <a:cubicBezTo>
                      <a:pt x="458" y="418"/>
                      <a:pt x="487" y="321"/>
                      <a:pt x="483" y="280"/>
                    </a:cubicBezTo>
                    <a:cubicBezTo>
                      <a:pt x="475" y="185"/>
                      <a:pt x="0" y="0"/>
                      <a:pt x="42" y="68"/>
                    </a:cubicBezTo>
                    <a:cubicBezTo>
                      <a:pt x="50" y="81"/>
                      <a:pt x="176" y="226"/>
                      <a:pt x="251" y="261"/>
                    </a:cubicBezTo>
                    <a:close/>
                  </a:path>
                </a:pathLst>
              </a:custGeom>
              <a:solidFill>
                <a:srgbClr val="9C21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p:nvSpPr>
              <p:cNvPr id="97" name="Freeform 12"/>
              <p:cNvSpPr>
                <a:spLocks/>
              </p:cNvSpPr>
              <p:nvPr/>
            </p:nvSpPr>
            <p:spPr bwMode="auto">
              <a:xfrm>
                <a:off x="3614738" y="4533901"/>
                <a:ext cx="1962150" cy="1011238"/>
              </a:xfrm>
              <a:custGeom>
                <a:avLst/>
                <a:gdLst>
                  <a:gd name="T0" fmla="*/ 455 w 522"/>
                  <a:gd name="T1" fmla="*/ 186 h 269"/>
                  <a:gd name="T2" fmla="*/ 265 w 522"/>
                  <a:gd name="T3" fmla="*/ 251 h 269"/>
                  <a:gd name="T4" fmla="*/ 88 w 522"/>
                  <a:gd name="T5" fmla="*/ 220 h 269"/>
                  <a:gd name="T6" fmla="*/ 0 w 522"/>
                  <a:gd name="T7" fmla="*/ 65 h 269"/>
                  <a:gd name="T8" fmla="*/ 257 w 522"/>
                  <a:gd name="T9" fmla="*/ 79 h 269"/>
                  <a:gd name="T10" fmla="*/ 522 w 522"/>
                  <a:gd name="T11" fmla="*/ 0 h 269"/>
                  <a:gd name="T12" fmla="*/ 455 w 522"/>
                  <a:gd name="T13" fmla="*/ 186 h 269"/>
                </a:gdLst>
                <a:ahLst/>
                <a:cxnLst>
                  <a:cxn ang="0">
                    <a:pos x="T0" y="T1"/>
                  </a:cxn>
                  <a:cxn ang="0">
                    <a:pos x="T2" y="T3"/>
                  </a:cxn>
                  <a:cxn ang="0">
                    <a:pos x="T4" y="T5"/>
                  </a:cxn>
                  <a:cxn ang="0">
                    <a:pos x="T6" y="T7"/>
                  </a:cxn>
                  <a:cxn ang="0">
                    <a:pos x="T8" y="T9"/>
                  </a:cxn>
                  <a:cxn ang="0">
                    <a:pos x="T10" y="T11"/>
                  </a:cxn>
                  <a:cxn ang="0">
                    <a:pos x="T12" y="T13"/>
                  </a:cxn>
                </a:cxnLst>
                <a:rect l="0" t="0" r="r" b="b"/>
                <a:pathLst>
                  <a:path w="522" h="269">
                    <a:moveTo>
                      <a:pt x="455" y="186"/>
                    </a:moveTo>
                    <a:cubicBezTo>
                      <a:pt x="455" y="186"/>
                      <a:pt x="441" y="228"/>
                      <a:pt x="265" y="251"/>
                    </a:cubicBezTo>
                    <a:cubicBezTo>
                      <a:pt x="121" y="269"/>
                      <a:pt x="88" y="220"/>
                      <a:pt x="88" y="220"/>
                    </a:cubicBezTo>
                    <a:cubicBezTo>
                      <a:pt x="0" y="65"/>
                      <a:pt x="0" y="65"/>
                      <a:pt x="0" y="65"/>
                    </a:cubicBezTo>
                    <a:cubicBezTo>
                      <a:pt x="0" y="65"/>
                      <a:pt x="47" y="104"/>
                      <a:pt x="257" y="79"/>
                    </a:cubicBezTo>
                    <a:cubicBezTo>
                      <a:pt x="470" y="54"/>
                      <a:pt x="522" y="0"/>
                      <a:pt x="522" y="0"/>
                    </a:cubicBezTo>
                    <a:lnTo>
                      <a:pt x="455" y="186"/>
                    </a:lnTo>
                    <a:close/>
                  </a:path>
                </a:pathLst>
              </a:custGeom>
              <a:solidFill>
                <a:srgbClr val="EC8080"/>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87" name="Oval 86"/>
            <p:cNvSpPr/>
            <p:nvPr/>
          </p:nvSpPr>
          <p:spPr>
            <a:xfrm>
              <a:off x="4434657" y="4581041"/>
              <a:ext cx="274687" cy="274687"/>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2">
                    <a:lumMod val="90000"/>
                  </a:schemeClr>
                </a:solidFill>
              </a:endParaRPr>
            </a:p>
          </p:txBody>
        </p:sp>
        <p:sp>
          <p:nvSpPr>
            <p:cNvPr id="88" name="Oval 87"/>
            <p:cNvSpPr/>
            <p:nvPr/>
          </p:nvSpPr>
          <p:spPr>
            <a:xfrm>
              <a:off x="4434657" y="4006134"/>
              <a:ext cx="274687" cy="274687"/>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accent3"/>
                </a:solidFill>
              </a:endParaRPr>
            </a:p>
          </p:txBody>
        </p:sp>
        <p:sp>
          <p:nvSpPr>
            <p:cNvPr id="89" name="Oval 88"/>
            <p:cNvSpPr/>
            <p:nvPr/>
          </p:nvSpPr>
          <p:spPr>
            <a:xfrm>
              <a:off x="4434657" y="3431226"/>
              <a:ext cx="274687" cy="274687"/>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accent2"/>
                </a:solidFill>
              </a:endParaRPr>
            </a:p>
          </p:txBody>
        </p:sp>
      </p:grpSp>
      <p:sp>
        <p:nvSpPr>
          <p:cNvPr id="98" name="TextBox 97"/>
          <p:cNvSpPr txBox="1"/>
          <p:nvPr/>
        </p:nvSpPr>
        <p:spPr>
          <a:xfrm>
            <a:off x="309995" y="2538945"/>
            <a:ext cx="1950011" cy="184666"/>
          </a:xfrm>
          <a:prstGeom prst="rect">
            <a:avLst/>
          </a:prstGeom>
          <a:noFill/>
          <a:ln w="6350">
            <a:noFill/>
            <a:prstDash val="dash"/>
          </a:ln>
        </p:spPr>
        <p:txBody>
          <a:bodyPr wrap="square" lIns="0" tIns="0" rIns="0" bIns="0" rtlCol="0">
            <a:spAutoFit/>
          </a:bodyPr>
          <a:lstStyle/>
          <a:p>
            <a:r>
              <a:rPr lang="en-US" sz="1200" b="1" dirty="0">
                <a:solidFill>
                  <a:schemeClr val="bg1"/>
                </a:solidFill>
              </a:rPr>
              <a:t>GENERAL ENGAGEMENT</a:t>
            </a:r>
          </a:p>
        </p:txBody>
      </p:sp>
      <p:sp>
        <p:nvSpPr>
          <p:cNvPr id="99" name="TextBox 98"/>
          <p:cNvSpPr txBox="1"/>
          <p:nvPr/>
        </p:nvSpPr>
        <p:spPr>
          <a:xfrm>
            <a:off x="334651" y="3466166"/>
            <a:ext cx="1980843" cy="184666"/>
          </a:xfrm>
          <a:prstGeom prst="rect">
            <a:avLst/>
          </a:prstGeom>
          <a:noFill/>
          <a:ln w="6350">
            <a:noFill/>
            <a:prstDash val="dash"/>
          </a:ln>
        </p:spPr>
        <p:txBody>
          <a:bodyPr wrap="square" lIns="0" tIns="0" rIns="0" bIns="0" rtlCol="0">
            <a:spAutoFit/>
          </a:bodyPr>
          <a:lstStyle/>
          <a:p>
            <a:r>
              <a:rPr lang="en-US" sz="1200" b="1" dirty="0">
                <a:solidFill>
                  <a:schemeClr val="bg1"/>
                </a:solidFill>
              </a:rPr>
              <a:t>BREADTH ENGAGEMENT</a:t>
            </a:r>
          </a:p>
        </p:txBody>
      </p:sp>
      <p:sp>
        <p:nvSpPr>
          <p:cNvPr id="100" name="TextBox 99"/>
          <p:cNvSpPr txBox="1"/>
          <p:nvPr/>
        </p:nvSpPr>
        <p:spPr>
          <a:xfrm>
            <a:off x="309996" y="4361973"/>
            <a:ext cx="1980843" cy="184666"/>
          </a:xfrm>
          <a:prstGeom prst="rect">
            <a:avLst/>
          </a:prstGeom>
          <a:noFill/>
          <a:ln w="6350">
            <a:noFill/>
            <a:prstDash val="dash"/>
          </a:ln>
        </p:spPr>
        <p:txBody>
          <a:bodyPr wrap="square" lIns="0" tIns="0" rIns="0" bIns="0" rtlCol="0">
            <a:spAutoFit/>
          </a:bodyPr>
          <a:lstStyle/>
          <a:p>
            <a:r>
              <a:rPr lang="en-US" sz="1200" b="1" dirty="0">
                <a:solidFill>
                  <a:schemeClr val="bg1"/>
                </a:solidFill>
              </a:rPr>
              <a:t>DEPTH ENGAGEMENT</a:t>
            </a:r>
          </a:p>
        </p:txBody>
      </p:sp>
      <p:sp>
        <p:nvSpPr>
          <p:cNvPr id="101" name="TextBox 100"/>
          <p:cNvSpPr txBox="1"/>
          <p:nvPr/>
        </p:nvSpPr>
        <p:spPr>
          <a:xfrm>
            <a:off x="334651" y="5189820"/>
            <a:ext cx="1980843" cy="184666"/>
          </a:xfrm>
          <a:prstGeom prst="rect">
            <a:avLst/>
          </a:prstGeom>
          <a:noFill/>
          <a:ln w="6350">
            <a:noFill/>
            <a:prstDash val="dash"/>
          </a:ln>
        </p:spPr>
        <p:txBody>
          <a:bodyPr wrap="square" lIns="0" tIns="0" rIns="0" bIns="0" rtlCol="0">
            <a:spAutoFit/>
          </a:bodyPr>
          <a:lstStyle/>
          <a:p>
            <a:r>
              <a:rPr lang="en-US" sz="1200" b="1" dirty="0">
                <a:solidFill>
                  <a:schemeClr val="bg1"/>
                </a:solidFill>
              </a:rPr>
              <a:t>DESIGN TRIBE LEADERS</a:t>
            </a:r>
          </a:p>
        </p:txBody>
      </p:sp>
      <p:cxnSp>
        <p:nvCxnSpPr>
          <p:cNvPr id="102" name="Straight Connector 101"/>
          <p:cNvCxnSpPr>
            <a:cxnSpLocks/>
          </p:cNvCxnSpPr>
          <p:nvPr/>
        </p:nvCxnSpPr>
        <p:spPr>
          <a:xfrm>
            <a:off x="5738886" y="2319843"/>
            <a:ext cx="730561" cy="0"/>
          </a:xfrm>
          <a:prstGeom prst="line">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cxnSpLocks/>
          </p:cNvCxnSpPr>
          <p:nvPr/>
        </p:nvCxnSpPr>
        <p:spPr>
          <a:xfrm>
            <a:off x="5343939" y="3412360"/>
            <a:ext cx="1125508" cy="0"/>
          </a:xfrm>
          <a:prstGeom prst="line">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cxnSpLocks/>
          </p:cNvCxnSpPr>
          <p:nvPr/>
        </p:nvCxnSpPr>
        <p:spPr>
          <a:xfrm>
            <a:off x="4900262" y="4212361"/>
            <a:ext cx="1581301" cy="0"/>
          </a:xfrm>
          <a:prstGeom prst="line">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a:cxnSpLocks/>
          </p:cNvCxnSpPr>
          <p:nvPr/>
        </p:nvCxnSpPr>
        <p:spPr>
          <a:xfrm>
            <a:off x="4651496" y="5153192"/>
            <a:ext cx="1830067" cy="1915"/>
          </a:xfrm>
          <a:prstGeom prst="line">
            <a:avLst/>
          </a:prstGeom>
          <a:ln w="12700">
            <a:solidFill>
              <a:schemeClr val="tx2"/>
            </a:solidFill>
            <a:tailEnd type="oval"/>
          </a:ln>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7184167" y="2288540"/>
            <a:ext cx="4157517" cy="523220"/>
          </a:xfrm>
          <a:prstGeom prst="rect">
            <a:avLst/>
          </a:prstGeom>
          <a:noFill/>
          <a:ln w="6350">
            <a:noFill/>
            <a:prstDash val="dash"/>
          </a:ln>
        </p:spPr>
        <p:txBody>
          <a:bodyPr wrap="square" lIns="0" tIns="0" rIns="0" bIns="0" rtlCol="0">
            <a:spAutoFit/>
          </a:bodyPr>
          <a:lstStyle/>
          <a:p>
            <a:pPr rtl="0">
              <a:spcBef>
                <a:spcPts val="0"/>
              </a:spcBef>
              <a:spcAft>
                <a:spcPts val="0"/>
              </a:spcAft>
            </a:pPr>
            <a:r>
              <a:rPr lang="en-US" sz="1200" b="0" i="0" u="none" strike="noStrike" dirty="0">
                <a:solidFill>
                  <a:srgbClr val="000000"/>
                </a:solidFill>
                <a:effectLst/>
                <a:latin typeface="Arial" panose="020B0604020202020204" pitchFamily="34" charset="0"/>
              </a:rPr>
              <a:t>Received any connection or engagement from Hillel</a:t>
            </a:r>
            <a:endParaRPr lang="en-US" sz="900" b="0" dirty="0">
              <a:effectLst/>
            </a:endParaRPr>
          </a:p>
          <a:p>
            <a:br>
              <a:rPr lang="en-US" sz="1100" dirty="0"/>
            </a:br>
            <a:endParaRPr lang="en-US" sz="1100" dirty="0"/>
          </a:p>
        </p:txBody>
      </p:sp>
      <p:sp>
        <p:nvSpPr>
          <p:cNvPr id="114" name="TextBox 113"/>
          <p:cNvSpPr txBox="1"/>
          <p:nvPr/>
        </p:nvSpPr>
        <p:spPr>
          <a:xfrm>
            <a:off x="7210156" y="3281447"/>
            <a:ext cx="4157517" cy="184666"/>
          </a:xfrm>
          <a:prstGeom prst="rect">
            <a:avLst/>
          </a:prstGeom>
          <a:noFill/>
          <a:ln w="6350">
            <a:noFill/>
            <a:prstDash val="dash"/>
          </a:ln>
        </p:spPr>
        <p:txBody>
          <a:bodyPr wrap="square" lIns="0" tIns="0" rIns="0" bIns="0" rtlCol="0">
            <a:spAutoFit/>
          </a:bodyPr>
          <a:lstStyle/>
          <a:p>
            <a:r>
              <a:rPr lang="en-US" sz="1200" dirty="0">
                <a:solidFill>
                  <a:srgbClr val="000000"/>
                </a:solidFill>
                <a:latin typeface="Arial" panose="020B0604020202020204" pitchFamily="34" charset="0"/>
              </a:rPr>
              <a:t>Engaged with Hillel from 1-5 times</a:t>
            </a:r>
          </a:p>
        </p:txBody>
      </p:sp>
      <p:sp>
        <p:nvSpPr>
          <p:cNvPr id="119" name="TextBox 118"/>
          <p:cNvSpPr txBox="1"/>
          <p:nvPr/>
        </p:nvSpPr>
        <p:spPr>
          <a:xfrm>
            <a:off x="7222272" y="4117320"/>
            <a:ext cx="4157517" cy="184666"/>
          </a:xfrm>
          <a:prstGeom prst="rect">
            <a:avLst/>
          </a:prstGeom>
          <a:noFill/>
          <a:ln w="6350">
            <a:noFill/>
            <a:prstDash val="dash"/>
          </a:ln>
        </p:spPr>
        <p:txBody>
          <a:bodyPr wrap="square" lIns="0" tIns="0" rIns="0" bIns="0" rtlCol="0">
            <a:spAutoFit/>
          </a:bodyPr>
          <a:lstStyle/>
          <a:p>
            <a:r>
              <a:rPr lang="en-US" sz="1200" dirty="0">
                <a:solidFill>
                  <a:srgbClr val="000000"/>
                </a:solidFill>
                <a:latin typeface="Arial" panose="020B0604020202020204" pitchFamily="34" charset="0"/>
              </a:rPr>
              <a:t>Engaged with Hillel 6 or more times</a:t>
            </a:r>
          </a:p>
        </p:txBody>
      </p:sp>
      <p:sp>
        <p:nvSpPr>
          <p:cNvPr id="126" name="TextBox 125"/>
          <p:cNvSpPr txBox="1"/>
          <p:nvPr/>
        </p:nvSpPr>
        <p:spPr>
          <a:xfrm>
            <a:off x="7222272" y="5092755"/>
            <a:ext cx="4157517" cy="184666"/>
          </a:xfrm>
          <a:prstGeom prst="rect">
            <a:avLst/>
          </a:prstGeom>
          <a:noFill/>
          <a:ln w="6350">
            <a:noFill/>
            <a:prstDash val="dash"/>
          </a:ln>
        </p:spPr>
        <p:txBody>
          <a:bodyPr wrap="square" lIns="0" tIns="0" rIns="0" bIns="0" rtlCol="0">
            <a:spAutoFit/>
          </a:bodyPr>
          <a:lstStyle/>
          <a:p>
            <a:r>
              <a:rPr lang="en-US" sz="1200" dirty="0">
                <a:solidFill>
                  <a:srgbClr val="000000"/>
                </a:solidFill>
                <a:latin typeface="Arial" panose="020B0604020202020204" pitchFamily="34" charset="0"/>
              </a:rPr>
              <a:t>Assumed student leadership roles</a:t>
            </a:r>
          </a:p>
        </p:txBody>
      </p:sp>
      <p:sp>
        <p:nvSpPr>
          <p:cNvPr id="2" name="Oval 1">
            <a:extLst>
              <a:ext uri="{FF2B5EF4-FFF2-40B4-BE49-F238E27FC236}">
                <a16:creationId xmlns:a16="http://schemas.microsoft.com/office/drawing/2014/main" id="{696F7D36-EF1D-7AD9-C247-B805845FAC3C}"/>
              </a:ext>
            </a:extLst>
          </p:cNvPr>
          <p:cNvSpPr/>
          <p:nvPr/>
        </p:nvSpPr>
        <p:spPr>
          <a:xfrm>
            <a:off x="3855083" y="2625390"/>
            <a:ext cx="406701" cy="40670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b="1" dirty="0">
              <a:solidFill>
                <a:schemeClr val="accent2"/>
              </a:solidFill>
            </a:endParaRPr>
          </a:p>
        </p:txBody>
      </p:sp>
      <p:sp>
        <p:nvSpPr>
          <p:cNvPr id="6" name="TextBox 5">
            <a:extLst>
              <a:ext uri="{FF2B5EF4-FFF2-40B4-BE49-F238E27FC236}">
                <a16:creationId xmlns:a16="http://schemas.microsoft.com/office/drawing/2014/main" id="{2C1181CE-376A-F31B-6F43-744F53CF1CBC}"/>
              </a:ext>
            </a:extLst>
          </p:cNvPr>
          <p:cNvSpPr txBox="1"/>
          <p:nvPr/>
        </p:nvSpPr>
        <p:spPr>
          <a:xfrm>
            <a:off x="0" y="73919"/>
            <a:ext cx="12192000" cy="1569660"/>
          </a:xfrm>
          <a:prstGeom prst="rect">
            <a:avLst/>
          </a:prstGeom>
          <a:noFill/>
        </p:spPr>
        <p:txBody>
          <a:bodyPr wrap="square" rtlCol="0">
            <a:spAutoFit/>
          </a:bodyPr>
          <a:lstStyle/>
          <a:p>
            <a:pPr algn="ctr"/>
            <a:r>
              <a:rPr lang="en-US" sz="9600" b="1" dirty="0">
                <a:blipFill>
                  <a:blip r:embed="rId3"/>
                  <a:stretch>
                    <a:fillRect/>
                  </a:stretch>
                </a:blipFill>
                <a:latin typeface="Aharoni" panose="02010803020104030203" pitchFamily="2" charset="-79"/>
                <a:cs typeface="Aharoni" panose="02010803020104030203" pitchFamily="2" charset="-79"/>
              </a:rPr>
              <a:t>STUDENT LIFE</a:t>
            </a:r>
          </a:p>
        </p:txBody>
      </p:sp>
      <p:sp>
        <p:nvSpPr>
          <p:cNvPr id="9" name="TextBox 8">
            <a:extLst>
              <a:ext uri="{FF2B5EF4-FFF2-40B4-BE49-F238E27FC236}">
                <a16:creationId xmlns:a16="http://schemas.microsoft.com/office/drawing/2014/main" id="{B1D7DC66-4E4B-88A0-0F97-30B49FE573F2}"/>
              </a:ext>
            </a:extLst>
          </p:cNvPr>
          <p:cNvSpPr txBox="1"/>
          <p:nvPr/>
        </p:nvSpPr>
        <p:spPr>
          <a:xfrm>
            <a:off x="3824267" y="2658034"/>
            <a:ext cx="613519" cy="338554"/>
          </a:xfrm>
          <a:prstGeom prst="rect">
            <a:avLst/>
          </a:prstGeom>
          <a:noFill/>
        </p:spPr>
        <p:txBody>
          <a:bodyPr wrap="square" rtlCol="0">
            <a:spAutoFit/>
          </a:bodyPr>
          <a:lstStyle/>
          <a:p>
            <a:r>
              <a:rPr lang="en-US" sz="1600" dirty="0"/>
              <a:t>664</a:t>
            </a:r>
          </a:p>
        </p:txBody>
      </p:sp>
      <p:sp>
        <p:nvSpPr>
          <p:cNvPr id="11" name="TextBox 10">
            <a:extLst>
              <a:ext uri="{FF2B5EF4-FFF2-40B4-BE49-F238E27FC236}">
                <a16:creationId xmlns:a16="http://schemas.microsoft.com/office/drawing/2014/main" id="{CA4073C7-5E89-59F6-D8DE-7FED428D4CF2}"/>
              </a:ext>
            </a:extLst>
          </p:cNvPr>
          <p:cNvSpPr txBox="1"/>
          <p:nvPr/>
        </p:nvSpPr>
        <p:spPr>
          <a:xfrm>
            <a:off x="3824267" y="3495390"/>
            <a:ext cx="613519" cy="338554"/>
          </a:xfrm>
          <a:prstGeom prst="rect">
            <a:avLst/>
          </a:prstGeom>
          <a:noFill/>
        </p:spPr>
        <p:txBody>
          <a:bodyPr wrap="square" rtlCol="0">
            <a:spAutoFit/>
          </a:bodyPr>
          <a:lstStyle/>
          <a:p>
            <a:r>
              <a:rPr lang="en-US" sz="1600" dirty="0"/>
              <a:t>516</a:t>
            </a:r>
          </a:p>
        </p:txBody>
      </p:sp>
      <p:sp>
        <p:nvSpPr>
          <p:cNvPr id="12" name="TextBox 11">
            <a:extLst>
              <a:ext uri="{FF2B5EF4-FFF2-40B4-BE49-F238E27FC236}">
                <a16:creationId xmlns:a16="http://schemas.microsoft.com/office/drawing/2014/main" id="{170FD8C7-6E9C-8C6D-4225-B7D1AA690A25}"/>
              </a:ext>
            </a:extLst>
          </p:cNvPr>
          <p:cNvSpPr txBox="1"/>
          <p:nvPr/>
        </p:nvSpPr>
        <p:spPr>
          <a:xfrm>
            <a:off x="3824267" y="4334614"/>
            <a:ext cx="613519" cy="338554"/>
          </a:xfrm>
          <a:prstGeom prst="rect">
            <a:avLst/>
          </a:prstGeom>
          <a:noFill/>
        </p:spPr>
        <p:txBody>
          <a:bodyPr wrap="square" rtlCol="0">
            <a:spAutoFit/>
          </a:bodyPr>
          <a:lstStyle/>
          <a:p>
            <a:r>
              <a:rPr lang="en-US" sz="1600" dirty="0"/>
              <a:t>148</a:t>
            </a:r>
          </a:p>
        </p:txBody>
      </p:sp>
      <p:sp>
        <p:nvSpPr>
          <p:cNvPr id="13" name="TextBox 12">
            <a:extLst>
              <a:ext uri="{FF2B5EF4-FFF2-40B4-BE49-F238E27FC236}">
                <a16:creationId xmlns:a16="http://schemas.microsoft.com/office/drawing/2014/main" id="{9D352085-E085-FEA6-9F0B-6C850A439B27}"/>
              </a:ext>
            </a:extLst>
          </p:cNvPr>
          <p:cNvSpPr txBox="1"/>
          <p:nvPr/>
        </p:nvSpPr>
        <p:spPr>
          <a:xfrm>
            <a:off x="3879552" y="5185088"/>
            <a:ext cx="613519" cy="338554"/>
          </a:xfrm>
          <a:prstGeom prst="rect">
            <a:avLst/>
          </a:prstGeom>
          <a:noFill/>
        </p:spPr>
        <p:txBody>
          <a:bodyPr wrap="square" rtlCol="0">
            <a:spAutoFit/>
          </a:bodyPr>
          <a:lstStyle/>
          <a:p>
            <a:r>
              <a:rPr lang="en-US" sz="1600" dirty="0"/>
              <a:t>22</a:t>
            </a:r>
          </a:p>
        </p:txBody>
      </p:sp>
      <p:pic>
        <p:nvPicPr>
          <p:cNvPr id="15" name="Picture 14">
            <a:extLst>
              <a:ext uri="{FF2B5EF4-FFF2-40B4-BE49-F238E27FC236}">
                <a16:creationId xmlns:a16="http://schemas.microsoft.com/office/drawing/2014/main" id="{08B027A2-C1EF-D695-E822-FAAFE98C8BE8}"/>
              </a:ext>
            </a:extLst>
          </p:cNvPr>
          <p:cNvPicPr>
            <a:picLocks noChangeAspect="1"/>
          </p:cNvPicPr>
          <p:nvPr/>
        </p:nvPicPr>
        <p:blipFill>
          <a:blip r:embed="rId4"/>
          <a:stretch>
            <a:fillRect/>
          </a:stretch>
        </p:blipFill>
        <p:spPr>
          <a:xfrm>
            <a:off x="6539113" y="2213021"/>
            <a:ext cx="607967" cy="355349"/>
          </a:xfrm>
          <a:prstGeom prst="rect">
            <a:avLst/>
          </a:prstGeom>
        </p:spPr>
      </p:pic>
      <p:pic>
        <p:nvPicPr>
          <p:cNvPr id="17" name="Picture 16">
            <a:extLst>
              <a:ext uri="{FF2B5EF4-FFF2-40B4-BE49-F238E27FC236}">
                <a16:creationId xmlns:a16="http://schemas.microsoft.com/office/drawing/2014/main" id="{B1F80E8A-8673-C8B1-58F2-1CFEBECB7E27}"/>
              </a:ext>
            </a:extLst>
          </p:cNvPr>
          <p:cNvPicPr>
            <a:picLocks noChangeAspect="1"/>
          </p:cNvPicPr>
          <p:nvPr/>
        </p:nvPicPr>
        <p:blipFill>
          <a:blip r:embed="rId5"/>
          <a:stretch>
            <a:fillRect/>
          </a:stretch>
        </p:blipFill>
        <p:spPr>
          <a:xfrm>
            <a:off x="6570648" y="3192044"/>
            <a:ext cx="534605" cy="383925"/>
          </a:xfrm>
          <a:prstGeom prst="rect">
            <a:avLst/>
          </a:prstGeom>
        </p:spPr>
      </p:pic>
      <p:pic>
        <p:nvPicPr>
          <p:cNvPr id="19" name="Picture 18">
            <a:extLst>
              <a:ext uri="{FF2B5EF4-FFF2-40B4-BE49-F238E27FC236}">
                <a16:creationId xmlns:a16="http://schemas.microsoft.com/office/drawing/2014/main" id="{5F251BAC-7470-DF7F-EE7E-669EEF4ECEE8}"/>
              </a:ext>
            </a:extLst>
          </p:cNvPr>
          <p:cNvPicPr>
            <a:picLocks noChangeAspect="1"/>
          </p:cNvPicPr>
          <p:nvPr/>
        </p:nvPicPr>
        <p:blipFill>
          <a:blip r:embed="rId6"/>
          <a:stretch>
            <a:fillRect/>
          </a:stretch>
        </p:blipFill>
        <p:spPr>
          <a:xfrm>
            <a:off x="6578976" y="4058339"/>
            <a:ext cx="613519" cy="304986"/>
          </a:xfrm>
          <a:prstGeom prst="rect">
            <a:avLst/>
          </a:prstGeom>
        </p:spPr>
      </p:pic>
      <p:pic>
        <p:nvPicPr>
          <p:cNvPr id="21" name="Picture 20">
            <a:extLst>
              <a:ext uri="{FF2B5EF4-FFF2-40B4-BE49-F238E27FC236}">
                <a16:creationId xmlns:a16="http://schemas.microsoft.com/office/drawing/2014/main" id="{39537F03-BCCD-BB52-96BA-DE03891486D1}"/>
              </a:ext>
            </a:extLst>
          </p:cNvPr>
          <p:cNvPicPr>
            <a:picLocks noChangeAspect="1"/>
          </p:cNvPicPr>
          <p:nvPr/>
        </p:nvPicPr>
        <p:blipFill>
          <a:blip r:embed="rId7"/>
          <a:stretch>
            <a:fillRect/>
          </a:stretch>
        </p:blipFill>
        <p:spPr>
          <a:xfrm>
            <a:off x="6665180" y="4916167"/>
            <a:ext cx="428217" cy="463215"/>
          </a:xfrm>
          <a:prstGeom prst="rect">
            <a:avLst/>
          </a:prstGeom>
        </p:spPr>
      </p:pic>
    </p:spTree>
    <p:extLst>
      <p:ext uri="{BB962C8B-B14F-4D97-AF65-F5344CB8AC3E}">
        <p14:creationId xmlns:p14="http://schemas.microsoft.com/office/powerpoint/2010/main" val="185550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551D81F-4482-42CC-B2ED-BA649EBAEC1E}" type="slidenum">
              <a:rPr lang="en-US" smtClean="0"/>
              <a:pPr/>
              <a:t>9</a:t>
            </a:fld>
            <a:endParaRPr lang="en-US" dirty="0"/>
          </a:p>
        </p:txBody>
      </p:sp>
      <p:sp>
        <p:nvSpPr>
          <p:cNvPr id="98" name="TextBox 97"/>
          <p:cNvSpPr txBox="1"/>
          <p:nvPr/>
        </p:nvSpPr>
        <p:spPr>
          <a:xfrm>
            <a:off x="309995" y="2538945"/>
            <a:ext cx="1950011" cy="184666"/>
          </a:xfrm>
          <a:prstGeom prst="rect">
            <a:avLst/>
          </a:prstGeom>
          <a:noFill/>
          <a:ln w="6350">
            <a:noFill/>
            <a:prstDash val="dash"/>
          </a:ln>
        </p:spPr>
        <p:txBody>
          <a:bodyPr wrap="square" lIns="0" tIns="0" rIns="0" bIns="0" rtlCol="0">
            <a:spAutoFit/>
          </a:bodyPr>
          <a:lstStyle/>
          <a:p>
            <a:r>
              <a:rPr lang="en-US" sz="1200" b="1" dirty="0">
                <a:solidFill>
                  <a:schemeClr val="bg1"/>
                </a:solidFill>
              </a:rPr>
              <a:t>GENERAL ENGAGEMENT</a:t>
            </a:r>
          </a:p>
        </p:txBody>
      </p:sp>
      <p:sp>
        <p:nvSpPr>
          <p:cNvPr id="99" name="TextBox 98"/>
          <p:cNvSpPr txBox="1"/>
          <p:nvPr/>
        </p:nvSpPr>
        <p:spPr>
          <a:xfrm>
            <a:off x="334651" y="3466166"/>
            <a:ext cx="1579423" cy="184666"/>
          </a:xfrm>
          <a:prstGeom prst="rect">
            <a:avLst/>
          </a:prstGeom>
          <a:noFill/>
          <a:ln w="6350">
            <a:noFill/>
            <a:prstDash val="dash"/>
          </a:ln>
        </p:spPr>
        <p:txBody>
          <a:bodyPr wrap="square" lIns="0" tIns="0" rIns="0" bIns="0" rtlCol="0">
            <a:spAutoFit/>
          </a:bodyPr>
          <a:lstStyle/>
          <a:p>
            <a:r>
              <a:rPr lang="en-US" sz="1200" b="1" dirty="0">
                <a:solidFill>
                  <a:schemeClr val="bg1"/>
                </a:solidFill>
              </a:rPr>
              <a:t>ACTIVE ENGAGEMENT</a:t>
            </a:r>
          </a:p>
        </p:txBody>
      </p:sp>
      <p:sp>
        <p:nvSpPr>
          <p:cNvPr id="100" name="TextBox 99"/>
          <p:cNvSpPr txBox="1"/>
          <p:nvPr/>
        </p:nvSpPr>
        <p:spPr>
          <a:xfrm>
            <a:off x="309996" y="4361973"/>
            <a:ext cx="1980843" cy="184666"/>
          </a:xfrm>
          <a:prstGeom prst="rect">
            <a:avLst/>
          </a:prstGeom>
          <a:noFill/>
          <a:ln w="6350">
            <a:noFill/>
            <a:prstDash val="dash"/>
          </a:ln>
        </p:spPr>
        <p:txBody>
          <a:bodyPr wrap="square" lIns="0" tIns="0" rIns="0" bIns="0" rtlCol="0">
            <a:spAutoFit/>
          </a:bodyPr>
          <a:lstStyle/>
          <a:p>
            <a:r>
              <a:rPr lang="en-US" sz="1200" b="1" dirty="0">
                <a:solidFill>
                  <a:schemeClr val="bg1"/>
                </a:solidFill>
              </a:rPr>
              <a:t>MEANINGUL ENGAGEMENT</a:t>
            </a:r>
          </a:p>
        </p:txBody>
      </p:sp>
      <p:sp>
        <p:nvSpPr>
          <p:cNvPr id="101" name="TextBox 100"/>
          <p:cNvSpPr txBox="1"/>
          <p:nvPr/>
        </p:nvSpPr>
        <p:spPr>
          <a:xfrm>
            <a:off x="334651" y="5189820"/>
            <a:ext cx="1980843" cy="184666"/>
          </a:xfrm>
          <a:prstGeom prst="rect">
            <a:avLst/>
          </a:prstGeom>
          <a:noFill/>
          <a:ln w="6350">
            <a:noFill/>
            <a:prstDash val="dash"/>
          </a:ln>
        </p:spPr>
        <p:txBody>
          <a:bodyPr wrap="square" lIns="0" tIns="0" rIns="0" bIns="0" rtlCol="0">
            <a:spAutoFit/>
          </a:bodyPr>
          <a:lstStyle/>
          <a:p>
            <a:r>
              <a:rPr lang="en-US" sz="1200" b="1" dirty="0">
                <a:solidFill>
                  <a:schemeClr val="bg1"/>
                </a:solidFill>
              </a:rPr>
              <a:t>DEPTH ENGAGEMENT</a:t>
            </a:r>
          </a:p>
        </p:txBody>
      </p:sp>
      <p:graphicFrame>
        <p:nvGraphicFramePr>
          <p:cNvPr id="7" name="Table 6">
            <a:extLst>
              <a:ext uri="{FF2B5EF4-FFF2-40B4-BE49-F238E27FC236}">
                <a16:creationId xmlns:a16="http://schemas.microsoft.com/office/drawing/2014/main" id="{5088D781-FEBC-1F46-3055-83F28A59BDD6}"/>
              </a:ext>
            </a:extLst>
          </p:cNvPr>
          <p:cNvGraphicFramePr>
            <a:graphicFrameLocks noGrp="1"/>
          </p:cNvGraphicFramePr>
          <p:nvPr>
            <p:extLst>
              <p:ext uri="{D42A27DB-BD31-4B8C-83A1-F6EECF244321}">
                <p14:modId xmlns:p14="http://schemas.microsoft.com/office/powerpoint/2010/main" val="2422619171"/>
              </p:ext>
            </p:extLst>
          </p:nvPr>
        </p:nvGraphicFramePr>
        <p:xfrm>
          <a:off x="494805" y="1299168"/>
          <a:ext cx="5772992" cy="5074167"/>
        </p:xfrm>
        <a:graphic>
          <a:graphicData uri="http://schemas.openxmlformats.org/drawingml/2006/table">
            <a:tbl>
              <a:tblPr firstRow="1" bandRow="1">
                <a:tableStyleId>{5C22544A-7EE6-4342-B048-85BDC9FD1C3A}</a:tableStyleId>
              </a:tblPr>
              <a:tblGrid>
                <a:gridCol w="2342077">
                  <a:extLst>
                    <a:ext uri="{9D8B030D-6E8A-4147-A177-3AD203B41FA5}">
                      <a16:colId xmlns:a16="http://schemas.microsoft.com/office/drawing/2014/main" val="934505464"/>
                    </a:ext>
                  </a:extLst>
                </a:gridCol>
                <a:gridCol w="1161508">
                  <a:extLst>
                    <a:ext uri="{9D8B030D-6E8A-4147-A177-3AD203B41FA5}">
                      <a16:colId xmlns:a16="http://schemas.microsoft.com/office/drawing/2014/main" val="1757500716"/>
                    </a:ext>
                  </a:extLst>
                </a:gridCol>
                <a:gridCol w="1116834">
                  <a:extLst>
                    <a:ext uri="{9D8B030D-6E8A-4147-A177-3AD203B41FA5}">
                      <a16:colId xmlns:a16="http://schemas.microsoft.com/office/drawing/2014/main" val="2623765506"/>
                    </a:ext>
                  </a:extLst>
                </a:gridCol>
                <a:gridCol w="1152573">
                  <a:extLst>
                    <a:ext uri="{9D8B030D-6E8A-4147-A177-3AD203B41FA5}">
                      <a16:colId xmlns:a16="http://schemas.microsoft.com/office/drawing/2014/main" val="1206963432"/>
                    </a:ext>
                  </a:extLst>
                </a:gridCol>
              </a:tblGrid>
              <a:tr h="370840">
                <a:tc>
                  <a:txBody>
                    <a:bodyPr/>
                    <a:lstStyle/>
                    <a:p>
                      <a:endParaRPr lang="en-US" sz="1400" dirty="0">
                        <a:solidFill>
                          <a:schemeClr val="tx1"/>
                        </a:solidFill>
                      </a:endParaRP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FY23 </a:t>
                      </a:r>
                    </a:p>
                    <a:p>
                      <a:pPr algn="ctr"/>
                      <a:r>
                        <a:rPr lang="en-US" sz="1400" dirty="0">
                          <a:solidFill>
                            <a:schemeClr val="tx1"/>
                          </a:solidFill>
                        </a:rPr>
                        <a:t>Budget ($Ks)</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FY23 </a:t>
                      </a:r>
                    </a:p>
                    <a:p>
                      <a:pPr algn="ctr"/>
                      <a:r>
                        <a:rPr lang="en-US" sz="1400" dirty="0">
                          <a:solidFill>
                            <a:schemeClr val="tx1"/>
                          </a:solidFill>
                        </a:rPr>
                        <a:t>Actual ($Ks)</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FY24</a:t>
                      </a:r>
                    </a:p>
                    <a:p>
                      <a:pPr algn="ctr"/>
                      <a:r>
                        <a:rPr lang="en-US" sz="1400" dirty="0">
                          <a:solidFill>
                            <a:schemeClr val="tx1"/>
                          </a:solidFill>
                        </a:rPr>
                        <a:t>Budget ($Ks)</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9813952"/>
                  </a:ext>
                </a:extLst>
              </a:tr>
              <a:tr h="255688">
                <a:tc>
                  <a:txBody>
                    <a:bodyPr/>
                    <a:lstStyle/>
                    <a:p>
                      <a:r>
                        <a:rPr lang="en-US" sz="1400" b="1" dirty="0"/>
                        <a:t>INCOME</a:t>
                      </a:r>
                    </a:p>
                  </a:txBody>
                  <a:tcPr>
                    <a:lnT w="12700" cap="flat" cmpd="sng" algn="ctr">
                      <a:solidFill>
                        <a:schemeClr val="tx1"/>
                      </a:solidFill>
                      <a:prstDash val="solid"/>
                      <a:round/>
                      <a:headEnd type="none" w="med" len="med"/>
                      <a:tailEnd type="none" w="med" len="med"/>
                    </a:lnT>
                    <a:noFill/>
                  </a:tcPr>
                </a:tc>
                <a:tc>
                  <a:txBody>
                    <a:bodyPr/>
                    <a:lstStyle/>
                    <a:p>
                      <a:pPr algn="ctr"/>
                      <a:endParaRPr lang="en-US" sz="1400" dirty="0"/>
                    </a:p>
                  </a:txBody>
                  <a:tcPr>
                    <a:lnT w="12700" cap="flat" cmpd="sng" algn="ctr">
                      <a:solidFill>
                        <a:schemeClr val="tx1"/>
                      </a:solidFill>
                      <a:prstDash val="solid"/>
                      <a:round/>
                      <a:headEnd type="none" w="med" len="med"/>
                      <a:tailEnd type="none" w="med" len="med"/>
                    </a:lnT>
                    <a:noFill/>
                  </a:tcPr>
                </a:tc>
                <a:tc>
                  <a:txBody>
                    <a:bodyPr/>
                    <a:lstStyle/>
                    <a:p>
                      <a:pPr algn="ctr"/>
                      <a:endParaRPr lang="en-US" sz="1400" dirty="0"/>
                    </a:p>
                  </a:txBody>
                  <a:tcPr>
                    <a:lnT w="12700" cap="flat" cmpd="sng" algn="ctr">
                      <a:solidFill>
                        <a:schemeClr val="tx1"/>
                      </a:solidFill>
                      <a:prstDash val="solid"/>
                      <a:round/>
                      <a:headEnd type="none" w="med" len="med"/>
                      <a:tailEnd type="none" w="med" len="med"/>
                    </a:lnT>
                    <a:noFill/>
                  </a:tcPr>
                </a:tc>
                <a:tc>
                  <a:txBody>
                    <a:bodyPr/>
                    <a:lstStyle/>
                    <a:p>
                      <a:pPr algn="ctr"/>
                      <a:endParaRPr lang="en-US" sz="1400" dirty="0"/>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027831843"/>
                  </a:ext>
                </a:extLst>
              </a:tr>
              <a:tr h="295273">
                <a:tc>
                  <a:txBody>
                    <a:bodyPr/>
                    <a:lstStyle/>
                    <a:p>
                      <a:r>
                        <a:rPr lang="en-US" sz="1400" dirty="0"/>
                        <a:t>Grants</a:t>
                      </a:r>
                    </a:p>
                  </a:txBody>
                  <a:tcPr>
                    <a:noFill/>
                  </a:tcPr>
                </a:tc>
                <a:tc>
                  <a:txBody>
                    <a:bodyPr/>
                    <a:lstStyle/>
                    <a:p>
                      <a:pPr algn="ctr"/>
                      <a:r>
                        <a:rPr lang="en-US" sz="1400" dirty="0"/>
                        <a:t>$502</a:t>
                      </a:r>
                    </a:p>
                  </a:txBody>
                  <a:tcPr>
                    <a:noFill/>
                  </a:tcPr>
                </a:tc>
                <a:tc>
                  <a:txBody>
                    <a:bodyPr/>
                    <a:lstStyle/>
                    <a:p>
                      <a:pPr algn="ctr"/>
                      <a:r>
                        <a:rPr lang="en-US" sz="1400" dirty="0"/>
                        <a:t>$289</a:t>
                      </a:r>
                    </a:p>
                  </a:txBody>
                  <a:tcPr>
                    <a:noFill/>
                  </a:tcPr>
                </a:tc>
                <a:tc>
                  <a:txBody>
                    <a:bodyPr/>
                    <a:lstStyle/>
                    <a:p>
                      <a:pPr algn="ctr"/>
                      <a:r>
                        <a:rPr lang="en-US" sz="1400" dirty="0"/>
                        <a:t>$323</a:t>
                      </a:r>
                    </a:p>
                  </a:txBody>
                  <a:tcPr>
                    <a:noFill/>
                  </a:tcPr>
                </a:tc>
                <a:extLst>
                  <a:ext uri="{0D108BD9-81ED-4DB2-BD59-A6C34878D82A}">
                    <a16:rowId xmlns:a16="http://schemas.microsoft.com/office/drawing/2014/main" val="62175702"/>
                  </a:ext>
                </a:extLst>
              </a:tr>
              <a:tr h="275481">
                <a:tc>
                  <a:txBody>
                    <a:bodyPr/>
                    <a:lstStyle/>
                    <a:p>
                      <a:r>
                        <a:rPr lang="en-US" sz="1400" dirty="0"/>
                        <a:t>Direct Contributions</a:t>
                      </a:r>
                    </a:p>
                  </a:txBody>
                  <a:tcPr>
                    <a:noFill/>
                  </a:tcPr>
                </a:tc>
                <a:tc>
                  <a:txBody>
                    <a:bodyPr/>
                    <a:lstStyle/>
                    <a:p>
                      <a:pPr algn="ctr"/>
                      <a:r>
                        <a:rPr lang="en-US" sz="1400" dirty="0"/>
                        <a:t>$285</a:t>
                      </a:r>
                    </a:p>
                  </a:txBody>
                  <a:tcPr>
                    <a:noFill/>
                  </a:tcPr>
                </a:tc>
                <a:tc>
                  <a:txBody>
                    <a:bodyPr/>
                    <a:lstStyle/>
                    <a:p>
                      <a:pPr algn="ctr"/>
                      <a:r>
                        <a:rPr lang="en-US" sz="1400" dirty="0"/>
                        <a:t>$308</a:t>
                      </a:r>
                    </a:p>
                  </a:txBody>
                  <a:tcPr>
                    <a:noFill/>
                  </a:tcPr>
                </a:tc>
                <a:tc>
                  <a:txBody>
                    <a:bodyPr/>
                    <a:lstStyle/>
                    <a:p>
                      <a:pPr algn="ctr"/>
                      <a:r>
                        <a:rPr lang="en-US" sz="1400" dirty="0"/>
                        <a:t>$395</a:t>
                      </a:r>
                    </a:p>
                  </a:txBody>
                  <a:tcPr>
                    <a:noFill/>
                  </a:tcPr>
                </a:tc>
                <a:extLst>
                  <a:ext uri="{0D108BD9-81ED-4DB2-BD59-A6C34878D82A}">
                    <a16:rowId xmlns:a16="http://schemas.microsoft.com/office/drawing/2014/main" val="3003748693"/>
                  </a:ext>
                </a:extLst>
              </a:tr>
              <a:tr h="267564">
                <a:tc>
                  <a:txBody>
                    <a:bodyPr/>
                    <a:lstStyle/>
                    <a:p>
                      <a:r>
                        <a:rPr lang="en-US" sz="1400" dirty="0"/>
                        <a:t>Earned Revenue</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t>$61</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t>$145</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t>$8</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46423830"/>
                  </a:ext>
                </a:extLst>
              </a:tr>
              <a:tr h="370840">
                <a:tc>
                  <a:txBody>
                    <a:bodyPr/>
                    <a:lstStyle/>
                    <a:p>
                      <a:r>
                        <a:rPr lang="en-US" sz="1400" b="1" dirty="0"/>
                        <a:t>Total Income</a:t>
                      </a:r>
                    </a:p>
                  </a:txBody>
                  <a:tcPr>
                    <a:lnT w="12700" cap="flat" cmpd="sng" algn="ctr">
                      <a:solidFill>
                        <a:schemeClr val="tx1"/>
                      </a:solidFill>
                      <a:prstDash val="solid"/>
                      <a:round/>
                      <a:headEnd type="none" w="med" len="med"/>
                      <a:tailEnd type="none" w="med" len="med"/>
                    </a:lnT>
                    <a:noFill/>
                  </a:tcPr>
                </a:tc>
                <a:tc>
                  <a:txBody>
                    <a:bodyPr/>
                    <a:lstStyle/>
                    <a:p>
                      <a:pPr algn="ctr"/>
                      <a:r>
                        <a:rPr lang="en-US" sz="1400" b="1" dirty="0"/>
                        <a:t>$847</a:t>
                      </a:r>
                    </a:p>
                  </a:txBody>
                  <a:tcPr>
                    <a:lnT w="12700" cap="flat" cmpd="sng" algn="ctr">
                      <a:solidFill>
                        <a:schemeClr val="tx1"/>
                      </a:solidFill>
                      <a:prstDash val="solid"/>
                      <a:round/>
                      <a:headEnd type="none" w="med" len="med"/>
                      <a:tailEnd type="none" w="med" len="med"/>
                    </a:lnT>
                    <a:noFill/>
                  </a:tcPr>
                </a:tc>
                <a:tc>
                  <a:txBody>
                    <a:bodyPr/>
                    <a:lstStyle/>
                    <a:p>
                      <a:pPr algn="ctr"/>
                      <a:r>
                        <a:rPr lang="en-US" sz="1400" b="1" dirty="0"/>
                        <a:t>$742</a:t>
                      </a:r>
                    </a:p>
                  </a:txBody>
                  <a:tcPr>
                    <a:lnT w="12700" cap="flat" cmpd="sng" algn="ctr">
                      <a:solidFill>
                        <a:schemeClr val="tx1"/>
                      </a:solidFill>
                      <a:prstDash val="solid"/>
                      <a:round/>
                      <a:headEnd type="none" w="med" len="med"/>
                      <a:tailEnd type="none" w="med" len="med"/>
                    </a:lnT>
                    <a:noFill/>
                  </a:tcPr>
                </a:tc>
                <a:tc>
                  <a:txBody>
                    <a:bodyPr/>
                    <a:lstStyle/>
                    <a:p>
                      <a:pPr algn="ctr"/>
                      <a:r>
                        <a:rPr lang="en-US" sz="1400" b="1" dirty="0"/>
                        <a:t>$726</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85510510"/>
                  </a:ext>
                </a:extLst>
              </a:tr>
              <a:tr h="245067">
                <a:tc>
                  <a:txBody>
                    <a:bodyPr/>
                    <a:lstStyle/>
                    <a:p>
                      <a:endParaRPr lang="en-US" sz="1400" b="1" dirty="0"/>
                    </a:p>
                  </a:txBody>
                  <a:tcPr>
                    <a:noFill/>
                  </a:tcPr>
                </a:tc>
                <a:tc>
                  <a:txBody>
                    <a:bodyPr/>
                    <a:lstStyle/>
                    <a:p>
                      <a:pPr algn="ctr"/>
                      <a:endParaRPr lang="en-US" sz="1400" b="1" dirty="0"/>
                    </a:p>
                  </a:txBody>
                  <a:tcPr>
                    <a:noFill/>
                  </a:tcPr>
                </a:tc>
                <a:tc>
                  <a:txBody>
                    <a:bodyPr/>
                    <a:lstStyle/>
                    <a:p>
                      <a:pPr algn="ctr"/>
                      <a:endParaRPr lang="en-US" sz="1400" b="1" dirty="0"/>
                    </a:p>
                  </a:txBody>
                  <a:tcPr>
                    <a:noFill/>
                  </a:tcPr>
                </a:tc>
                <a:tc>
                  <a:txBody>
                    <a:bodyPr/>
                    <a:lstStyle/>
                    <a:p>
                      <a:pPr algn="ctr"/>
                      <a:endParaRPr lang="en-US" sz="1400" b="1" dirty="0"/>
                    </a:p>
                  </a:txBody>
                  <a:tcPr>
                    <a:noFill/>
                  </a:tcPr>
                </a:tc>
                <a:extLst>
                  <a:ext uri="{0D108BD9-81ED-4DB2-BD59-A6C34878D82A}">
                    <a16:rowId xmlns:a16="http://schemas.microsoft.com/office/drawing/2014/main" val="803784848"/>
                  </a:ext>
                </a:extLst>
              </a:tr>
              <a:tr h="275085">
                <a:tc>
                  <a:txBody>
                    <a:bodyPr/>
                    <a:lstStyle/>
                    <a:p>
                      <a:r>
                        <a:rPr lang="en-US" sz="1400" b="1" dirty="0"/>
                        <a:t>EXPENSE</a:t>
                      </a:r>
                    </a:p>
                  </a:txBody>
                  <a:tcPr>
                    <a:noFill/>
                  </a:tcPr>
                </a:tc>
                <a:tc>
                  <a:txBody>
                    <a:bodyPr/>
                    <a:lstStyle/>
                    <a:p>
                      <a:pPr algn="ctr"/>
                      <a:endParaRPr lang="en-US" sz="1400" dirty="0"/>
                    </a:p>
                  </a:txBody>
                  <a:tcPr>
                    <a:noFill/>
                  </a:tcPr>
                </a:tc>
                <a:tc>
                  <a:txBody>
                    <a:bodyPr/>
                    <a:lstStyle/>
                    <a:p>
                      <a:pPr algn="ctr"/>
                      <a:endParaRPr lang="en-US" sz="1400" dirty="0"/>
                    </a:p>
                  </a:txBody>
                  <a:tcPr>
                    <a:noFill/>
                  </a:tcPr>
                </a:tc>
                <a:tc>
                  <a:txBody>
                    <a:bodyPr/>
                    <a:lstStyle/>
                    <a:p>
                      <a:pPr algn="ctr"/>
                      <a:endParaRPr lang="en-US" sz="1400" dirty="0"/>
                    </a:p>
                  </a:txBody>
                  <a:tcPr>
                    <a:noFill/>
                  </a:tcPr>
                </a:tc>
                <a:extLst>
                  <a:ext uri="{0D108BD9-81ED-4DB2-BD59-A6C34878D82A}">
                    <a16:rowId xmlns:a16="http://schemas.microsoft.com/office/drawing/2014/main" val="1051280248"/>
                  </a:ext>
                </a:extLst>
              </a:tr>
              <a:tr h="300485">
                <a:tc>
                  <a:txBody>
                    <a:bodyPr/>
                    <a:lstStyle/>
                    <a:p>
                      <a:r>
                        <a:rPr lang="en-US" sz="1400" dirty="0"/>
                        <a:t>Salaries &amp; Related Expenses</a:t>
                      </a:r>
                    </a:p>
                  </a:txBody>
                  <a:tcPr>
                    <a:noFill/>
                  </a:tcPr>
                </a:tc>
                <a:tc>
                  <a:txBody>
                    <a:bodyPr/>
                    <a:lstStyle/>
                    <a:p>
                      <a:pPr algn="ctr"/>
                      <a:r>
                        <a:rPr lang="en-US" sz="1400" dirty="0"/>
                        <a:t>$616</a:t>
                      </a:r>
                    </a:p>
                  </a:txBody>
                  <a:tcPr>
                    <a:noFill/>
                  </a:tcPr>
                </a:tc>
                <a:tc>
                  <a:txBody>
                    <a:bodyPr/>
                    <a:lstStyle/>
                    <a:p>
                      <a:pPr algn="ctr"/>
                      <a:r>
                        <a:rPr lang="en-US" sz="1400" dirty="0"/>
                        <a:t>$559</a:t>
                      </a:r>
                    </a:p>
                  </a:txBody>
                  <a:tcPr>
                    <a:noFill/>
                  </a:tcPr>
                </a:tc>
                <a:tc>
                  <a:txBody>
                    <a:bodyPr/>
                    <a:lstStyle/>
                    <a:p>
                      <a:pPr algn="ctr"/>
                      <a:r>
                        <a:rPr lang="en-US" sz="1400" dirty="0"/>
                        <a:t>$604</a:t>
                      </a:r>
                    </a:p>
                  </a:txBody>
                  <a:tcPr>
                    <a:noFill/>
                  </a:tcPr>
                </a:tc>
                <a:extLst>
                  <a:ext uri="{0D108BD9-81ED-4DB2-BD59-A6C34878D82A}">
                    <a16:rowId xmlns:a16="http://schemas.microsoft.com/office/drawing/2014/main" val="2303975592"/>
                  </a:ext>
                </a:extLst>
              </a:tr>
              <a:tr h="0">
                <a:tc>
                  <a:txBody>
                    <a:bodyPr/>
                    <a:lstStyle/>
                    <a:p>
                      <a:r>
                        <a:rPr lang="en-US" sz="1400" dirty="0"/>
                        <a:t>Professional Services</a:t>
                      </a:r>
                    </a:p>
                  </a:txBody>
                  <a:tcPr>
                    <a:noFill/>
                  </a:tcPr>
                </a:tc>
                <a:tc>
                  <a:txBody>
                    <a:bodyPr/>
                    <a:lstStyle/>
                    <a:p>
                      <a:pPr algn="ctr"/>
                      <a:r>
                        <a:rPr lang="en-US" sz="1400" dirty="0"/>
                        <a:t>$59</a:t>
                      </a:r>
                    </a:p>
                  </a:txBody>
                  <a:tcPr>
                    <a:noFill/>
                  </a:tcPr>
                </a:tc>
                <a:tc>
                  <a:txBody>
                    <a:bodyPr/>
                    <a:lstStyle/>
                    <a:p>
                      <a:pPr algn="ctr"/>
                      <a:r>
                        <a:rPr lang="en-US" sz="1400" dirty="0"/>
                        <a:t>$110</a:t>
                      </a:r>
                    </a:p>
                  </a:txBody>
                  <a:tcPr>
                    <a:noFill/>
                  </a:tcPr>
                </a:tc>
                <a:tc>
                  <a:txBody>
                    <a:bodyPr/>
                    <a:lstStyle/>
                    <a:p>
                      <a:pPr algn="ctr"/>
                      <a:r>
                        <a:rPr lang="en-US" sz="1400" dirty="0"/>
                        <a:t>$62</a:t>
                      </a:r>
                    </a:p>
                  </a:txBody>
                  <a:tcPr>
                    <a:noFill/>
                  </a:tcPr>
                </a:tc>
                <a:extLst>
                  <a:ext uri="{0D108BD9-81ED-4DB2-BD59-A6C34878D82A}">
                    <a16:rowId xmlns:a16="http://schemas.microsoft.com/office/drawing/2014/main" val="2887254378"/>
                  </a:ext>
                </a:extLst>
              </a:tr>
              <a:tr h="284651">
                <a:tc>
                  <a:txBody>
                    <a:bodyPr/>
                    <a:lstStyle/>
                    <a:p>
                      <a:r>
                        <a:rPr lang="en-US" sz="1400" dirty="0"/>
                        <a:t>General Admin</a:t>
                      </a:r>
                    </a:p>
                  </a:txBody>
                  <a:tcPr>
                    <a:noFill/>
                  </a:tcPr>
                </a:tc>
                <a:tc>
                  <a:txBody>
                    <a:bodyPr/>
                    <a:lstStyle/>
                    <a:p>
                      <a:pPr algn="ctr"/>
                      <a:r>
                        <a:rPr lang="en-US" sz="1400" dirty="0"/>
                        <a:t>$81</a:t>
                      </a:r>
                    </a:p>
                  </a:txBody>
                  <a:tcPr>
                    <a:noFill/>
                  </a:tcPr>
                </a:tc>
                <a:tc>
                  <a:txBody>
                    <a:bodyPr/>
                    <a:lstStyle/>
                    <a:p>
                      <a:pPr algn="ctr"/>
                      <a:r>
                        <a:rPr lang="en-US" sz="1400" dirty="0"/>
                        <a:t>$71</a:t>
                      </a:r>
                    </a:p>
                  </a:txBody>
                  <a:tcPr>
                    <a:noFill/>
                  </a:tcPr>
                </a:tc>
                <a:tc>
                  <a:txBody>
                    <a:bodyPr/>
                    <a:lstStyle/>
                    <a:p>
                      <a:pPr algn="ctr"/>
                      <a:r>
                        <a:rPr lang="en-US" sz="1400" dirty="0"/>
                        <a:t>$85</a:t>
                      </a:r>
                    </a:p>
                  </a:txBody>
                  <a:tcPr>
                    <a:noFill/>
                  </a:tcPr>
                </a:tc>
                <a:extLst>
                  <a:ext uri="{0D108BD9-81ED-4DB2-BD59-A6C34878D82A}">
                    <a16:rowId xmlns:a16="http://schemas.microsoft.com/office/drawing/2014/main" val="1510038958"/>
                  </a:ext>
                </a:extLst>
              </a:tr>
              <a:tr h="329447">
                <a:tc>
                  <a:txBody>
                    <a:bodyPr/>
                    <a:lstStyle/>
                    <a:p>
                      <a:r>
                        <a:rPr lang="en-US" sz="1400" dirty="0"/>
                        <a:t>Programs</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t>$173</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t>$70</a:t>
                      </a:r>
                    </a:p>
                  </a:txBody>
                  <a:tcPr>
                    <a:lnB w="12700" cap="flat" cmpd="sng" algn="ctr">
                      <a:solidFill>
                        <a:schemeClr val="tx1"/>
                      </a:solidFill>
                      <a:prstDash val="solid"/>
                      <a:round/>
                      <a:headEnd type="none" w="med" len="med"/>
                      <a:tailEnd type="none" w="med" len="med"/>
                    </a:lnB>
                    <a:noFill/>
                  </a:tcPr>
                </a:tc>
                <a:tc>
                  <a:txBody>
                    <a:bodyPr/>
                    <a:lstStyle/>
                    <a:p>
                      <a:pPr algn="ctr"/>
                      <a:r>
                        <a:rPr lang="en-US" sz="1400" dirty="0"/>
                        <a:t>$35</a:t>
                      </a: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8068450"/>
                  </a:ext>
                </a:extLst>
              </a:tr>
              <a:tr h="370840">
                <a:tc>
                  <a:txBody>
                    <a:bodyPr/>
                    <a:lstStyle/>
                    <a:p>
                      <a:r>
                        <a:rPr lang="en-US" sz="1400" b="1" dirty="0"/>
                        <a:t>Total Expense</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$930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$810</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t>$787</a:t>
                      </a: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9240282"/>
                  </a:ext>
                </a:extLst>
              </a:tr>
              <a:tr h="370840">
                <a:tc>
                  <a:txBody>
                    <a:bodyPr/>
                    <a:lstStyle/>
                    <a:p>
                      <a:endParaRPr lang="en-US" sz="1400" b="1"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035584"/>
                  </a:ext>
                </a:extLst>
              </a:tr>
              <a:tr h="370840">
                <a:tc>
                  <a:txBody>
                    <a:bodyPr/>
                    <a:lstStyle/>
                    <a:p>
                      <a:r>
                        <a:rPr lang="en-US" sz="1400" b="1" dirty="0"/>
                        <a:t>Net Income</a:t>
                      </a:r>
                    </a:p>
                  </a:txBody>
                  <a:tcPr>
                    <a:lnT w="12700" cap="flat" cmpd="sng" algn="ctr">
                      <a:noFill/>
                      <a:prstDash val="solid"/>
                      <a:round/>
                      <a:headEnd type="none" w="med" len="med"/>
                      <a:tailEnd type="none" w="med" len="med"/>
                    </a:lnT>
                    <a:noFill/>
                  </a:tcPr>
                </a:tc>
                <a:tc>
                  <a:txBody>
                    <a:bodyPr/>
                    <a:lstStyle/>
                    <a:p>
                      <a:pPr algn="ctr"/>
                      <a:r>
                        <a:rPr lang="en-US" sz="1400" b="1" dirty="0"/>
                        <a:t>($83)</a:t>
                      </a:r>
                    </a:p>
                  </a:txBody>
                  <a:tcPr>
                    <a:lnT w="12700" cap="flat" cmpd="sng" algn="ctr">
                      <a:noFill/>
                      <a:prstDash val="solid"/>
                      <a:round/>
                      <a:headEnd type="none" w="med" len="med"/>
                      <a:tailEnd type="none" w="med" len="med"/>
                    </a:lnT>
                    <a:noFill/>
                  </a:tcPr>
                </a:tc>
                <a:tc>
                  <a:txBody>
                    <a:bodyPr/>
                    <a:lstStyle/>
                    <a:p>
                      <a:pPr algn="ctr"/>
                      <a:r>
                        <a:rPr lang="en-US" sz="1400" b="1" dirty="0"/>
                        <a:t>($68)</a:t>
                      </a:r>
                    </a:p>
                  </a:txBody>
                  <a:tcPr>
                    <a:lnT w="12700" cap="flat" cmpd="sng" algn="ctr">
                      <a:noFill/>
                      <a:prstDash val="solid"/>
                      <a:round/>
                      <a:headEnd type="none" w="med" len="med"/>
                      <a:tailEnd type="none" w="med" len="med"/>
                    </a:lnT>
                    <a:noFill/>
                  </a:tcPr>
                </a:tc>
                <a:tc>
                  <a:txBody>
                    <a:bodyPr/>
                    <a:lstStyle/>
                    <a:p>
                      <a:pPr algn="ctr"/>
                      <a:r>
                        <a:rPr lang="en-US" sz="1400" b="1" dirty="0"/>
                        <a:t>($61)</a:t>
                      </a:r>
                    </a:p>
                  </a:txBody>
                  <a:tcPr>
                    <a:lnT w="12700" cap="flat" cmpd="sng" algn="ctr">
                      <a:noFill/>
                      <a:prstDash val="solid"/>
                      <a:round/>
                      <a:headEnd type="none" w="med" len="med"/>
                      <a:tailEnd type="none" w="med" len="med"/>
                    </a:lnT>
                    <a:noFill/>
                  </a:tcPr>
                </a:tc>
                <a:extLst>
                  <a:ext uri="{0D108BD9-81ED-4DB2-BD59-A6C34878D82A}">
                    <a16:rowId xmlns:a16="http://schemas.microsoft.com/office/drawing/2014/main" val="2126983098"/>
                  </a:ext>
                </a:extLst>
              </a:tr>
            </a:tbl>
          </a:graphicData>
        </a:graphic>
      </p:graphicFrame>
      <p:sp>
        <p:nvSpPr>
          <p:cNvPr id="14" name="TextBox 13">
            <a:extLst>
              <a:ext uri="{FF2B5EF4-FFF2-40B4-BE49-F238E27FC236}">
                <a16:creationId xmlns:a16="http://schemas.microsoft.com/office/drawing/2014/main" id="{1A01674C-D68A-5C9E-A65E-E5C9EEBD5042}"/>
              </a:ext>
            </a:extLst>
          </p:cNvPr>
          <p:cNvSpPr txBox="1"/>
          <p:nvPr/>
        </p:nvSpPr>
        <p:spPr>
          <a:xfrm>
            <a:off x="6452606" y="1299168"/>
            <a:ext cx="5269244" cy="4893647"/>
          </a:xfrm>
          <a:prstGeom prst="rect">
            <a:avLst/>
          </a:prstGeom>
          <a:noFill/>
        </p:spPr>
        <p:txBody>
          <a:bodyPr wrap="square">
            <a:spAutoFit/>
          </a:bodyPr>
          <a:lstStyle/>
          <a:p>
            <a:r>
              <a:rPr lang="en-US" sz="1200" dirty="0">
                <a:latin typeface="+mj-lt"/>
              </a:rPr>
              <a:t>Fiscal year 2023 was a long period of transition for San Francisco Hillel. The organization underwent an executive search to secure a new Executive Director and hired Roger Feigelson in February 2023. This transition, along with stock market fluctuations and an ongoing Capital Campaign, resulted in lower than budgeted expectations. In total we raised $742,000. Additional impacts:</a:t>
            </a:r>
          </a:p>
          <a:p>
            <a:endParaRPr lang="en-US" sz="1200" dirty="0">
              <a:latin typeface="+mj-lt"/>
            </a:endParaRPr>
          </a:p>
          <a:p>
            <a:pPr marL="628650" lvl="1" indent="-171450">
              <a:buFont typeface="Arial" panose="020B0604020202020204" pitchFamily="34" charset="0"/>
              <a:buChar char="•"/>
            </a:pPr>
            <a:r>
              <a:rPr lang="en-US" sz="1200" dirty="0">
                <a:latin typeface="+mj-lt"/>
              </a:rPr>
              <a:t>Some institutional funders decreased or withdrew funding due to a shift in their priorities. </a:t>
            </a:r>
          </a:p>
          <a:p>
            <a:pPr marL="628650" lvl="1" indent="-171450">
              <a:buFont typeface="Arial" panose="020B0604020202020204" pitchFamily="34" charset="0"/>
              <a:buChar char="•"/>
            </a:pPr>
            <a:endParaRPr lang="en-US" sz="1200" dirty="0">
              <a:latin typeface="+mj-lt"/>
            </a:endParaRPr>
          </a:p>
          <a:p>
            <a:pPr marL="628650" lvl="1" indent="-171450">
              <a:buFont typeface="Arial" panose="020B0604020202020204" pitchFamily="34" charset="0"/>
              <a:buChar char="•"/>
            </a:pPr>
            <a:r>
              <a:rPr lang="en-US" sz="1200" dirty="0">
                <a:latin typeface="+mj-lt"/>
              </a:rPr>
              <a:t>We applied for the Employee Retention Credit during COVID-19. While the FY23 “earned revenue” budget reflected a modest estimate, we received full funding, which greatly improved our position for FY23. </a:t>
            </a:r>
          </a:p>
          <a:p>
            <a:br>
              <a:rPr lang="en-US" sz="1200" dirty="0">
                <a:latin typeface="+mj-lt"/>
              </a:rPr>
            </a:br>
            <a:r>
              <a:rPr lang="en-US" sz="1200" dirty="0">
                <a:latin typeface="+mj-lt"/>
              </a:rPr>
              <a:t>While revenue came in $105,000 under, expenses also came in under budget. The FY23 budget projected an $83,000 deficit, which we reduced to $68,000 with sophisticated financial tracking and expense monitoring. </a:t>
            </a:r>
            <a:br>
              <a:rPr lang="en-US" sz="1200" dirty="0">
                <a:latin typeface="+mj-lt"/>
              </a:rPr>
            </a:br>
            <a:endParaRPr lang="en-US" sz="1200" dirty="0">
              <a:latin typeface="+mj-lt"/>
            </a:endParaRPr>
          </a:p>
          <a:p>
            <a:pPr marL="628650" lvl="1" indent="-171450">
              <a:buFont typeface="Arial" panose="020B0604020202020204" pitchFamily="34" charset="0"/>
              <a:buChar char="•"/>
            </a:pPr>
            <a:r>
              <a:rPr lang="en-US" sz="1200" dirty="0">
                <a:latin typeface="+mj-lt"/>
              </a:rPr>
              <a:t>Due to the executive transition, SF Hillel saw decreased expenses for Salaries &amp; Related costs and an increase in expenses for Professional Services related to SF Hillel's Interim Executive Director.</a:t>
            </a:r>
            <a:br>
              <a:rPr lang="en-US" sz="1200" dirty="0">
                <a:latin typeface="+mj-lt"/>
              </a:rPr>
            </a:br>
            <a:endParaRPr lang="en-US" sz="1200" dirty="0">
              <a:latin typeface="+mj-lt"/>
            </a:endParaRPr>
          </a:p>
          <a:p>
            <a:pPr marL="628650" lvl="1" indent="-171450">
              <a:buFont typeface="Arial" panose="020B0604020202020204" pitchFamily="34" charset="0"/>
              <a:buChar char="•"/>
            </a:pPr>
            <a:r>
              <a:rPr lang="en-US" sz="1200" dirty="0">
                <a:latin typeface="+mj-lt"/>
              </a:rPr>
              <a:t>Programmatically, SF Hillel thrived during FY23. We were unable to run the Maccabee Task Force trip to Israel/Palestine, however, which reduced expenses a further $103,000.</a:t>
            </a:r>
          </a:p>
          <a:p>
            <a:pPr lvl="1"/>
            <a:endParaRPr lang="en-US" sz="1200" dirty="0">
              <a:latin typeface="+mj-lt"/>
            </a:endParaRPr>
          </a:p>
          <a:p>
            <a:pPr algn="r"/>
            <a:r>
              <a:rPr lang="en-US" sz="1200" b="1" dirty="0">
                <a:latin typeface="+mj-lt"/>
              </a:rPr>
              <a:t>Sophie Case, Director of Finance and Operations </a:t>
            </a:r>
          </a:p>
        </p:txBody>
      </p:sp>
      <p:sp>
        <p:nvSpPr>
          <p:cNvPr id="16" name="Rectangle 15">
            <a:extLst>
              <a:ext uri="{FF2B5EF4-FFF2-40B4-BE49-F238E27FC236}">
                <a16:creationId xmlns:a16="http://schemas.microsoft.com/office/drawing/2014/main" id="{CFFDA101-F0FE-AD38-B039-CCC3E302A5C3}"/>
              </a:ext>
            </a:extLst>
          </p:cNvPr>
          <p:cNvSpPr/>
          <p:nvPr/>
        </p:nvSpPr>
        <p:spPr>
          <a:xfrm>
            <a:off x="-1" y="-31089"/>
            <a:ext cx="12089081" cy="951085"/>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DB6907A-D047-BFD9-991D-057BEB40C5A2}"/>
              </a:ext>
            </a:extLst>
          </p:cNvPr>
          <p:cNvSpPr txBox="1"/>
          <p:nvPr/>
        </p:nvSpPr>
        <p:spPr>
          <a:xfrm>
            <a:off x="309995" y="208640"/>
            <a:ext cx="4916385" cy="523220"/>
          </a:xfrm>
          <a:prstGeom prst="rect">
            <a:avLst/>
          </a:prstGeom>
          <a:noFill/>
        </p:spPr>
        <p:txBody>
          <a:bodyPr wrap="square" rtlCol="0">
            <a:spAutoFit/>
          </a:bodyPr>
          <a:lstStyle/>
          <a:p>
            <a:r>
              <a:rPr lang="en-US" sz="2800" dirty="0">
                <a:solidFill>
                  <a:schemeClr val="bg1"/>
                </a:solidFill>
                <a:latin typeface="Franklin Gothic Demi" panose="020B0703020102020204" pitchFamily="34" charset="0"/>
              </a:rPr>
              <a:t>FINANCIAL REPORT</a:t>
            </a:r>
          </a:p>
        </p:txBody>
      </p:sp>
    </p:spTree>
    <p:extLst>
      <p:ext uri="{BB962C8B-B14F-4D97-AF65-F5344CB8AC3E}">
        <p14:creationId xmlns:p14="http://schemas.microsoft.com/office/powerpoint/2010/main" val="107961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30707</TotalTime>
  <Words>2749</Words>
  <Application>Microsoft Office PowerPoint</Application>
  <PresentationFormat>Widescreen</PresentationFormat>
  <Paragraphs>498</Paragraphs>
  <Slides>21</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Aharoni</vt:lpstr>
      <vt:lpstr>Arial</vt:lpstr>
      <vt:lpstr>Calibri</vt:lpstr>
      <vt:lpstr>Calibri Light</vt:lpstr>
      <vt:lpstr>Corbel</vt:lpstr>
      <vt:lpstr>Franklin Gothic Demi</vt:lpstr>
      <vt:lpstr>Franklin Gothic Medium</vt:lpstr>
      <vt:lpstr>Open Sans</vt:lpstr>
      <vt:lpstr>Slack-Lato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PLANNING FOCUS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 Pillars</dc:title>
  <dc:creator>Roger Feigelson</dc:creator>
  <cp:lastModifiedBy>Roger Feigelson</cp:lastModifiedBy>
  <cp:revision>42</cp:revision>
  <dcterms:created xsi:type="dcterms:W3CDTF">2023-05-30T22:05:18Z</dcterms:created>
  <dcterms:modified xsi:type="dcterms:W3CDTF">2024-01-26T01:21:00Z</dcterms:modified>
</cp:coreProperties>
</file>